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29" r:id="rId3"/>
    <p:sldId id="321" r:id="rId4"/>
    <p:sldId id="364" r:id="rId5"/>
    <p:sldId id="365" r:id="rId6"/>
    <p:sldId id="340" r:id="rId7"/>
    <p:sldId id="357" r:id="rId8"/>
    <p:sldId id="323" r:id="rId9"/>
    <p:sldId id="335" r:id="rId10"/>
    <p:sldId id="325" r:id="rId11"/>
    <p:sldId id="326" r:id="rId12"/>
    <p:sldId id="337" r:id="rId13"/>
    <p:sldId id="360" r:id="rId14"/>
    <p:sldId id="361" r:id="rId15"/>
    <p:sldId id="362" r:id="rId16"/>
    <p:sldId id="363" r:id="rId17"/>
    <p:sldId id="366" r:id="rId18"/>
    <p:sldId id="367" r:id="rId19"/>
    <p:sldId id="368" r:id="rId20"/>
    <p:sldId id="327" r:id="rId21"/>
    <p:sldId id="338" r:id="rId22"/>
    <p:sldId id="339" r:id="rId23"/>
    <p:sldId id="358" r:id="rId24"/>
    <p:sldId id="341" r:id="rId25"/>
    <p:sldId id="343" r:id="rId26"/>
    <p:sldId id="354" r:id="rId27"/>
    <p:sldId id="348" r:id="rId28"/>
    <p:sldId id="370" r:id="rId29"/>
    <p:sldId id="342" r:id="rId30"/>
    <p:sldId id="345" r:id="rId31"/>
    <p:sldId id="346" r:id="rId32"/>
    <p:sldId id="371" r:id="rId33"/>
    <p:sldId id="369" r:id="rId34"/>
    <p:sldId id="31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0"/>
    <p:restoredTop sz="94848"/>
  </p:normalViewPr>
  <p:slideViewPr>
    <p:cSldViewPr snapToGrid="0" snapToObjects="1">
      <p:cViewPr varScale="1">
        <p:scale>
          <a:sx n="120" d="100"/>
          <a:sy n="120" d="100"/>
        </p:scale>
        <p:origin x="163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2D4553-A426-324C-BB65-B40616A29DB3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AC9B88-5875-284E-A71F-36BDE6C8F652}">
      <dgm:prSet phldrT="[Text]"/>
      <dgm:spPr/>
      <dgm:t>
        <a:bodyPr/>
        <a:lstStyle/>
        <a:p>
          <a:pPr algn="ctr"/>
          <a:r>
            <a:rPr lang="en-US" dirty="0"/>
            <a:t>PROFESIONALNI RAZVOJ</a:t>
          </a:r>
        </a:p>
      </dgm:t>
    </dgm:pt>
    <dgm:pt modelId="{2CC84A84-B1A4-2442-B53A-8AA6316636B5}" type="parTrans" cxnId="{91569B12-94B9-924C-A755-B8A765CCBBFE}">
      <dgm:prSet/>
      <dgm:spPr/>
      <dgm:t>
        <a:bodyPr/>
        <a:lstStyle/>
        <a:p>
          <a:pPr algn="ctr"/>
          <a:endParaRPr lang="en-US"/>
        </a:p>
      </dgm:t>
    </dgm:pt>
    <dgm:pt modelId="{642706B8-FF3C-144B-B160-F6C5E99343E5}" type="sibTrans" cxnId="{91569B12-94B9-924C-A755-B8A765CCBBFE}">
      <dgm:prSet/>
      <dgm:spPr/>
      <dgm:t>
        <a:bodyPr/>
        <a:lstStyle/>
        <a:p>
          <a:pPr algn="ctr"/>
          <a:endParaRPr lang="en-US"/>
        </a:p>
      </dgm:t>
    </dgm:pt>
    <dgm:pt modelId="{D7BDEAA5-BD3F-D044-B70B-F18DF6BB5722}">
      <dgm:prSet phldrT="[Text]"/>
      <dgm:spPr/>
      <dgm:t>
        <a:bodyPr/>
        <a:lstStyle/>
        <a:p>
          <a:pPr algn="ctr"/>
          <a:r>
            <a:rPr lang="en-US"/>
            <a:t>RAZVOJ PROGRAMA</a:t>
          </a:r>
        </a:p>
      </dgm:t>
    </dgm:pt>
    <dgm:pt modelId="{FF7C2677-61D0-D546-A9AC-A7693EA32DFF}" type="parTrans" cxnId="{3FE6112B-F24D-5947-A689-67E73C535085}">
      <dgm:prSet/>
      <dgm:spPr/>
      <dgm:t>
        <a:bodyPr/>
        <a:lstStyle/>
        <a:p>
          <a:pPr algn="ctr"/>
          <a:endParaRPr lang="en-US"/>
        </a:p>
      </dgm:t>
    </dgm:pt>
    <dgm:pt modelId="{33054837-2832-7D44-B4F6-EEE51778678D}" type="sibTrans" cxnId="{3FE6112B-F24D-5947-A689-67E73C535085}">
      <dgm:prSet/>
      <dgm:spPr/>
      <dgm:t>
        <a:bodyPr/>
        <a:lstStyle/>
        <a:p>
          <a:pPr algn="ctr"/>
          <a:endParaRPr lang="en-US"/>
        </a:p>
      </dgm:t>
    </dgm:pt>
    <dgm:pt modelId="{2FD8FCFE-AE40-7548-9F22-50A81190B42E}">
      <dgm:prSet phldrT="[Text]"/>
      <dgm:spPr/>
      <dgm:t>
        <a:bodyPr/>
        <a:lstStyle/>
        <a:p>
          <a:pPr algn="ctr"/>
          <a:r>
            <a:rPr lang="en-US"/>
            <a:t>IDENTIFIKACIJA POTENCIJALNO DAROVITIH</a:t>
          </a:r>
        </a:p>
      </dgm:t>
    </dgm:pt>
    <dgm:pt modelId="{ABA95E11-D010-5043-964E-C47AADCE0E2C}" type="parTrans" cxnId="{A0527977-4480-EA4E-80D5-CE7A06BCCB2E}">
      <dgm:prSet/>
      <dgm:spPr/>
      <dgm:t>
        <a:bodyPr/>
        <a:lstStyle/>
        <a:p>
          <a:pPr algn="ctr"/>
          <a:endParaRPr lang="en-US"/>
        </a:p>
      </dgm:t>
    </dgm:pt>
    <dgm:pt modelId="{176286F8-AB05-8645-9808-8C1A8C4EA595}" type="sibTrans" cxnId="{A0527977-4480-EA4E-80D5-CE7A06BCCB2E}">
      <dgm:prSet/>
      <dgm:spPr/>
      <dgm:t>
        <a:bodyPr/>
        <a:lstStyle/>
        <a:p>
          <a:pPr algn="ctr"/>
          <a:endParaRPr lang="en-US"/>
        </a:p>
      </dgm:t>
    </dgm:pt>
    <dgm:pt modelId="{BB04137B-F9F0-0444-9E74-02B97E5D280A}">
      <dgm:prSet phldrT="[Text]"/>
      <dgm:spPr/>
      <dgm:t>
        <a:bodyPr/>
        <a:lstStyle/>
        <a:p>
          <a:pPr algn="ctr"/>
          <a:r>
            <a:rPr lang="en-US" dirty="0"/>
            <a:t>SAVJETODAVNA ULOGA TIMOVIMA</a:t>
          </a:r>
        </a:p>
      </dgm:t>
    </dgm:pt>
    <dgm:pt modelId="{50FEE253-DFBF-7241-9361-AE28085E754D}" type="parTrans" cxnId="{24266EE2-EC07-6E4A-ADD5-E7FADF2F64DC}">
      <dgm:prSet/>
      <dgm:spPr/>
      <dgm:t>
        <a:bodyPr/>
        <a:lstStyle/>
        <a:p>
          <a:pPr algn="ctr"/>
          <a:endParaRPr lang="en-US"/>
        </a:p>
      </dgm:t>
    </dgm:pt>
    <dgm:pt modelId="{5A8A451F-9F8B-884A-9017-EF17988D7E93}" type="sibTrans" cxnId="{24266EE2-EC07-6E4A-ADD5-E7FADF2F64DC}">
      <dgm:prSet/>
      <dgm:spPr/>
      <dgm:t>
        <a:bodyPr/>
        <a:lstStyle/>
        <a:p>
          <a:pPr algn="ctr"/>
          <a:endParaRPr lang="en-US"/>
        </a:p>
      </dgm:t>
    </dgm:pt>
    <dgm:pt modelId="{D07A4B45-377D-614F-9575-F34ECF9AF1C2}">
      <dgm:prSet phldrT="[Text]"/>
      <dgm:spPr/>
      <dgm:t>
        <a:bodyPr/>
        <a:lstStyle/>
        <a:p>
          <a:pPr algn="ctr"/>
          <a:r>
            <a:rPr lang="en-US"/>
            <a:t>ZNANSTVENO STRUČNA SURADNJA </a:t>
          </a:r>
        </a:p>
      </dgm:t>
    </dgm:pt>
    <dgm:pt modelId="{64DD0224-B119-9044-B13E-93ECE11A4FB3}" type="parTrans" cxnId="{BD8AACDA-14B4-3344-9CB0-2FFE3343C421}">
      <dgm:prSet/>
      <dgm:spPr/>
      <dgm:t>
        <a:bodyPr/>
        <a:lstStyle/>
        <a:p>
          <a:pPr algn="ctr"/>
          <a:endParaRPr lang="en-US"/>
        </a:p>
      </dgm:t>
    </dgm:pt>
    <dgm:pt modelId="{9AC9A2E7-6EDD-8244-A286-F530A3405942}" type="sibTrans" cxnId="{BD8AACDA-14B4-3344-9CB0-2FFE3343C421}">
      <dgm:prSet/>
      <dgm:spPr/>
      <dgm:t>
        <a:bodyPr/>
        <a:lstStyle/>
        <a:p>
          <a:pPr algn="ctr"/>
          <a:endParaRPr lang="en-US"/>
        </a:p>
      </dgm:t>
    </dgm:pt>
    <dgm:pt modelId="{E1A12F0C-E53C-7C46-B640-E88D34FCBC8A}" type="pres">
      <dgm:prSet presAssocID="{412D4553-A426-324C-BB65-B40616A29DB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0D83AB4-6E5E-7445-943C-A015E223EF71}" type="pres">
      <dgm:prSet presAssocID="{E5AC9B88-5875-284E-A71F-36BDE6C8F65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A7166DA-8D53-6249-AFF5-2E4C192997AD}" type="pres">
      <dgm:prSet presAssocID="{642706B8-FF3C-144B-B160-F6C5E99343E5}" presName="sibTrans" presStyleLbl="sibTrans2D1" presStyleIdx="0" presStyleCnt="5"/>
      <dgm:spPr/>
      <dgm:t>
        <a:bodyPr/>
        <a:lstStyle/>
        <a:p>
          <a:endParaRPr lang="hr-HR"/>
        </a:p>
      </dgm:t>
    </dgm:pt>
    <dgm:pt modelId="{1EFE0CFC-9FCE-5B4E-BDEF-EE8591585906}" type="pres">
      <dgm:prSet presAssocID="{642706B8-FF3C-144B-B160-F6C5E99343E5}" presName="connectorText" presStyleLbl="sibTrans2D1" presStyleIdx="0" presStyleCnt="5"/>
      <dgm:spPr/>
      <dgm:t>
        <a:bodyPr/>
        <a:lstStyle/>
        <a:p>
          <a:endParaRPr lang="hr-HR"/>
        </a:p>
      </dgm:t>
    </dgm:pt>
    <dgm:pt modelId="{58B8E3FF-7A2F-EE4D-9A8D-32E87E1D31C4}" type="pres">
      <dgm:prSet presAssocID="{D7BDEAA5-BD3F-D044-B70B-F18DF6BB572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098E2D5-94AA-F84A-A0BE-D11823C6EA9D}" type="pres">
      <dgm:prSet presAssocID="{33054837-2832-7D44-B4F6-EEE51778678D}" presName="sibTrans" presStyleLbl="sibTrans2D1" presStyleIdx="1" presStyleCnt="5"/>
      <dgm:spPr/>
      <dgm:t>
        <a:bodyPr/>
        <a:lstStyle/>
        <a:p>
          <a:endParaRPr lang="hr-HR"/>
        </a:p>
      </dgm:t>
    </dgm:pt>
    <dgm:pt modelId="{D15C62F9-C397-0C42-BB25-DAA12534387B}" type="pres">
      <dgm:prSet presAssocID="{33054837-2832-7D44-B4F6-EEE51778678D}" presName="connectorText" presStyleLbl="sibTrans2D1" presStyleIdx="1" presStyleCnt="5"/>
      <dgm:spPr/>
      <dgm:t>
        <a:bodyPr/>
        <a:lstStyle/>
        <a:p>
          <a:endParaRPr lang="hr-HR"/>
        </a:p>
      </dgm:t>
    </dgm:pt>
    <dgm:pt modelId="{5930DFE6-16EF-3642-B2CC-3E31A9F4FB31}" type="pres">
      <dgm:prSet presAssocID="{2FD8FCFE-AE40-7548-9F22-50A81190B42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C69DDAD-B895-6547-9F3B-3EDD4FE55246}" type="pres">
      <dgm:prSet presAssocID="{176286F8-AB05-8645-9808-8C1A8C4EA595}" presName="sibTrans" presStyleLbl="sibTrans2D1" presStyleIdx="2" presStyleCnt="5"/>
      <dgm:spPr/>
      <dgm:t>
        <a:bodyPr/>
        <a:lstStyle/>
        <a:p>
          <a:endParaRPr lang="hr-HR"/>
        </a:p>
      </dgm:t>
    </dgm:pt>
    <dgm:pt modelId="{176591E0-A537-3645-A272-E919648AB3BE}" type="pres">
      <dgm:prSet presAssocID="{176286F8-AB05-8645-9808-8C1A8C4EA595}" presName="connectorText" presStyleLbl="sibTrans2D1" presStyleIdx="2" presStyleCnt="5"/>
      <dgm:spPr/>
      <dgm:t>
        <a:bodyPr/>
        <a:lstStyle/>
        <a:p>
          <a:endParaRPr lang="hr-HR"/>
        </a:p>
      </dgm:t>
    </dgm:pt>
    <dgm:pt modelId="{CD0C550B-4591-6146-80AC-4D4E5DB76DE5}" type="pres">
      <dgm:prSet presAssocID="{BB04137B-F9F0-0444-9E74-02B97E5D280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51C352E-2196-CE49-ACE8-3F4F06F205DB}" type="pres">
      <dgm:prSet presAssocID="{5A8A451F-9F8B-884A-9017-EF17988D7E93}" presName="sibTrans" presStyleLbl="sibTrans2D1" presStyleIdx="3" presStyleCnt="5"/>
      <dgm:spPr/>
      <dgm:t>
        <a:bodyPr/>
        <a:lstStyle/>
        <a:p>
          <a:endParaRPr lang="hr-HR"/>
        </a:p>
      </dgm:t>
    </dgm:pt>
    <dgm:pt modelId="{8ADF25B2-D772-7848-BCFF-C9169A88FE1C}" type="pres">
      <dgm:prSet presAssocID="{5A8A451F-9F8B-884A-9017-EF17988D7E93}" presName="connectorText" presStyleLbl="sibTrans2D1" presStyleIdx="3" presStyleCnt="5"/>
      <dgm:spPr/>
      <dgm:t>
        <a:bodyPr/>
        <a:lstStyle/>
        <a:p>
          <a:endParaRPr lang="hr-HR"/>
        </a:p>
      </dgm:t>
    </dgm:pt>
    <dgm:pt modelId="{17BAFD74-B619-4444-BA5D-087836C9B277}" type="pres">
      <dgm:prSet presAssocID="{D07A4B45-377D-614F-9575-F34ECF9AF1C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89F161C-C3E3-1E4F-B8A6-07D476092CB3}" type="pres">
      <dgm:prSet presAssocID="{9AC9A2E7-6EDD-8244-A286-F530A3405942}" presName="sibTrans" presStyleLbl="sibTrans2D1" presStyleIdx="4" presStyleCnt="5"/>
      <dgm:spPr/>
      <dgm:t>
        <a:bodyPr/>
        <a:lstStyle/>
        <a:p>
          <a:endParaRPr lang="hr-HR"/>
        </a:p>
      </dgm:t>
    </dgm:pt>
    <dgm:pt modelId="{A91132A4-8076-B849-965D-466656450F71}" type="pres">
      <dgm:prSet presAssocID="{9AC9A2E7-6EDD-8244-A286-F530A3405942}" presName="connectorText" presStyleLbl="sibTrans2D1" presStyleIdx="4" presStyleCnt="5"/>
      <dgm:spPr/>
      <dgm:t>
        <a:bodyPr/>
        <a:lstStyle/>
        <a:p>
          <a:endParaRPr lang="hr-HR"/>
        </a:p>
      </dgm:t>
    </dgm:pt>
  </dgm:ptLst>
  <dgm:cxnLst>
    <dgm:cxn modelId="{A0527977-4480-EA4E-80D5-CE7A06BCCB2E}" srcId="{412D4553-A426-324C-BB65-B40616A29DB3}" destId="{2FD8FCFE-AE40-7548-9F22-50A81190B42E}" srcOrd="2" destOrd="0" parTransId="{ABA95E11-D010-5043-964E-C47AADCE0E2C}" sibTransId="{176286F8-AB05-8645-9808-8C1A8C4EA595}"/>
    <dgm:cxn modelId="{E7017261-B90E-4BBB-B26C-AA005B85CC4B}" type="presOf" srcId="{BB04137B-F9F0-0444-9E74-02B97E5D280A}" destId="{CD0C550B-4591-6146-80AC-4D4E5DB76DE5}" srcOrd="0" destOrd="0" presId="urn:microsoft.com/office/officeart/2005/8/layout/cycle2"/>
    <dgm:cxn modelId="{70B0202C-3468-4BB5-B631-91E8527C693B}" type="presOf" srcId="{412D4553-A426-324C-BB65-B40616A29DB3}" destId="{E1A12F0C-E53C-7C46-B640-E88D34FCBC8A}" srcOrd="0" destOrd="0" presId="urn:microsoft.com/office/officeart/2005/8/layout/cycle2"/>
    <dgm:cxn modelId="{D5F0B754-1584-4AE2-AB2E-FE6D66873D6B}" type="presOf" srcId="{642706B8-FF3C-144B-B160-F6C5E99343E5}" destId="{0A7166DA-8D53-6249-AFF5-2E4C192997AD}" srcOrd="0" destOrd="0" presId="urn:microsoft.com/office/officeart/2005/8/layout/cycle2"/>
    <dgm:cxn modelId="{2973AB83-95BA-4608-AB8F-0CFA8709F5AC}" type="presOf" srcId="{33054837-2832-7D44-B4F6-EEE51778678D}" destId="{D15C62F9-C397-0C42-BB25-DAA12534387B}" srcOrd="1" destOrd="0" presId="urn:microsoft.com/office/officeart/2005/8/layout/cycle2"/>
    <dgm:cxn modelId="{91569B12-94B9-924C-A755-B8A765CCBBFE}" srcId="{412D4553-A426-324C-BB65-B40616A29DB3}" destId="{E5AC9B88-5875-284E-A71F-36BDE6C8F652}" srcOrd="0" destOrd="0" parTransId="{2CC84A84-B1A4-2442-B53A-8AA6316636B5}" sibTransId="{642706B8-FF3C-144B-B160-F6C5E99343E5}"/>
    <dgm:cxn modelId="{21965593-0FCB-432E-93D0-ED80CA127B72}" type="presOf" srcId="{9AC9A2E7-6EDD-8244-A286-F530A3405942}" destId="{A91132A4-8076-B849-965D-466656450F71}" srcOrd="1" destOrd="0" presId="urn:microsoft.com/office/officeart/2005/8/layout/cycle2"/>
    <dgm:cxn modelId="{763928FD-5A03-423D-9FB8-542F716E5984}" type="presOf" srcId="{33054837-2832-7D44-B4F6-EEE51778678D}" destId="{0098E2D5-94AA-F84A-A0BE-D11823C6EA9D}" srcOrd="0" destOrd="0" presId="urn:microsoft.com/office/officeart/2005/8/layout/cycle2"/>
    <dgm:cxn modelId="{A4B21CF3-F4C9-4817-84B6-4D859DF53D0A}" type="presOf" srcId="{176286F8-AB05-8645-9808-8C1A8C4EA595}" destId="{176591E0-A537-3645-A272-E919648AB3BE}" srcOrd="1" destOrd="0" presId="urn:microsoft.com/office/officeart/2005/8/layout/cycle2"/>
    <dgm:cxn modelId="{89699FC5-0D75-4034-8AC5-9034B37B9722}" type="presOf" srcId="{E5AC9B88-5875-284E-A71F-36BDE6C8F652}" destId="{80D83AB4-6E5E-7445-943C-A015E223EF71}" srcOrd="0" destOrd="0" presId="urn:microsoft.com/office/officeart/2005/8/layout/cycle2"/>
    <dgm:cxn modelId="{D8EAC1A7-2B75-40F8-912C-B4A5D6E2ECD5}" type="presOf" srcId="{D07A4B45-377D-614F-9575-F34ECF9AF1C2}" destId="{17BAFD74-B619-4444-BA5D-087836C9B277}" srcOrd="0" destOrd="0" presId="urn:microsoft.com/office/officeart/2005/8/layout/cycle2"/>
    <dgm:cxn modelId="{6390BEE6-FA7B-49D1-93CF-C3C050778EEA}" type="presOf" srcId="{642706B8-FF3C-144B-B160-F6C5E99343E5}" destId="{1EFE0CFC-9FCE-5B4E-BDEF-EE8591585906}" srcOrd="1" destOrd="0" presId="urn:microsoft.com/office/officeart/2005/8/layout/cycle2"/>
    <dgm:cxn modelId="{033AF1A9-4735-428A-B1C5-66C03B8260E2}" type="presOf" srcId="{2FD8FCFE-AE40-7548-9F22-50A81190B42E}" destId="{5930DFE6-16EF-3642-B2CC-3E31A9F4FB31}" srcOrd="0" destOrd="0" presId="urn:microsoft.com/office/officeart/2005/8/layout/cycle2"/>
    <dgm:cxn modelId="{BA635584-291B-4DBF-B4F8-B068566D31AE}" type="presOf" srcId="{5A8A451F-9F8B-884A-9017-EF17988D7E93}" destId="{851C352E-2196-CE49-ACE8-3F4F06F205DB}" srcOrd="0" destOrd="0" presId="urn:microsoft.com/office/officeart/2005/8/layout/cycle2"/>
    <dgm:cxn modelId="{BD8AACDA-14B4-3344-9CB0-2FFE3343C421}" srcId="{412D4553-A426-324C-BB65-B40616A29DB3}" destId="{D07A4B45-377D-614F-9575-F34ECF9AF1C2}" srcOrd="4" destOrd="0" parTransId="{64DD0224-B119-9044-B13E-93ECE11A4FB3}" sibTransId="{9AC9A2E7-6EDD-8244-A286-F530A3405942}"/>
    <dgm:cxn modelId="{3FE6112B-F24D-5947-A689-67E73C535085}" srcId="{412D4553-A426-324C-BB65-B40616A29DB3}" destId="{D7BDEAA5-BD3F-D044-B70B-F18DF6BB5722}" srcOrd="1" destOrd="0" parTransId="{FF7C2677-61D0-D546-A9AC-A7693EA32DFF}" sibTransId="{33054837-2832-7D44-B4F6-EEE51778678D}"/>
    <dgm:cxn modelId="{0799FCCA-BDC4-4AFC-8F8B-C7EF2A008754}" type="presOf" srcId="{D7BDEAA5-BD3F-D044-B70B-F18DF6BB5722}" destId="{58B8E3FF-7A2F-EE4D-9A8D-32E87E1D31C4}" srcOrd="0" destOrd="0" presId="urn:microsoft.com/office/officeart/2005/8/layout/cycle2"/>
    <dgm:cxn modelId="{D4260788-6C88-4551-B920-858633F3B894}" type="presOf" srcId="{176286F8-AB05-8645-9808-8C1A8C4EA595}" destId="{5C69DDAD-B895-6547-9F3B-3EDD4FE55246}" srcOrd="0" destOrd="0" presId="urn:microsoft.com/office/officeart/2005/8/layout/cycle2"/>
    <dgm:cxn modelId="{0A9B505B-7C9A-4840-BE61-4004E5EE50E1}" type="presOf" srcId="{5A8A451F-9F8B-884A-9017-EF17988D7E93}" destId="{8ADF25B2-D772-7848-BCFF-C9169A88FE1C}" srcOrd="1" destOrd="0" presId="urn:microsoft.com/office/officeart/2005/8/layout/cycle2"/>
    <dgm:cxn modelId="{29E96923-D9B0-4303-A1F2-4E3703D51E02}" type="presOf" srcId="{9AC9A2E7-6EDD-8244-A286-F530A3405942}" destId="{E89F161C-C3E3-1E4F-B8A6-07D476092CB3}" srcOrd="0" destOrd="0" presId="urn:microsoft.com/office/officeart/2005/8/layout/cycle2"/>
    <dgm:cxn modelId="{24266EE2-EC07-6E4A-ADD5-E7FADF2F64DC}" srcId="{412D4553-A426-324C-BB65-B40616A29DB3}" destId="{BB04137B-F9F0-0444-9E74-02B97E5D280A}" srcOrd="3" destOrd="0" parTransId="{50FEE253-DFBF-7241-9361-AE28085E754D}" sibTransId="{5A8A451F-9F8B-884A-9017-EF17988D7E93}"/>
    <dgm:cxn modelId="{5B0E0A1A-6151-4D08-9419-3C0C5D53A667}" type="presParOf" srcId="{E1A12F0C-E53C-7C46-B640-E88D34FCBC8A}" destId="{80D83AB4-6E5E-7445-943C-A015E223EF71}" srcOrd="0" destOrd="0" presId="urn:microsoft.com/office/officeart/2005/8/layout/cycle2"/>
    <dgm:cxn modelId="{042B19E4-BC23-4322-BCDD-C008314D46C2}" type="presParOf" srcId="{E1A12F0C-E53C-7C46-B640-E88D34FCBC8A}" destId="{0A7166DA-8D53-6249-AFF5-2E4C192997AD}" srcOrd="1" destOrd="0" presId="urn:microsoft.com/office/officeart/2005/8/layout/cycle2"/>
    <dgm:cxn modelId="{7BF1693C-0306-4A10-970D-264DFE490AC8}" type="presParOf" srcId="{0A7166DA-8D53-6249-AFF5-2E4C192997AD}" destId="{1EFE0CFC-9FCE-5B4E-BDEF-EE8591585906}" srcOrd="0" destOrd="0" presId="urn:microsoft.com/office/officeart/2005/8/layout/cycle2"/>
    <dgm:cxn modelId="{2B278E82-EBF1-46F9-85F1-65A684F681F8}" type="presParOf" srcId="{E1A12F0C-E53C-7C46-B640-E88D34FCBC8A}" destId="{58B8E3FF-7A2F-EE4D-9A8D-32E87E1D31C4}" srcOrd="2" destOrd="0" presId="urn:microsoft.com/office/officeart/2005/8/layout/cycle2"/>
    <dgm:cxn modelId="{07CD039B-A7A2-4A53-B0D6-ED876E019DE7}" type="presParOf" srcId="{E1A12F0C-E53C-7C46-B640-E88D34FCBC8A}" destId="{0098E2D5-94AA-F84A-A0BE-D11823C6EA9D}" srcOrd="3" destOrd="0" presId="urn:microsoft.com/office/officeart/2005/8/layout/cycle2"/>
    <dgm:cxn modelId="{B6129EA9-5BAD-4AD2-8E83-A4A9E3988415}" type="presParOf" srcId="{0098E2D5-94AA-F84A-A0BE-D11823C6EA9D}" destId="{D15C62F9-C397-0C42-BB25-DAA12534387B}" srcOrd="0" destOrd="0" presId="urn:microsoft.com/office/officeart/2005/8/layout/cycle2"/>
    <dgm:cxn modelId="{FD693B98-C2C7-46D5-AB8C-ED4BB40BC70B}" type="presParOf" srcId="{E1A12F0C-E53C-7C46-B640-E88D34FCBC8A}" destId="{5930DFE6-16EF-3642-B2CC-3E31A9F4FB31}" srcOrd="4" destOrd="0" presId="urn:microsoft.com/office/officeart/2005/8/layout/cycle2"/>
    <dgm:cxn modelId="{5CF61D08-B8BB-4A82-B6DD-553B1A499F89}" type="presParOf" srcId="{E1A12F0C-E53C-7C46-B640-E88D34FCBC8A}" destId="{5C69DDAD-B895-6547-9F3B-3EDD4FE55246}" srcOrd="5" destOrd="0" presId="urn:microsoft.com/office/officeart/2005/8/layout/cycle2"/>
    <dgm:cxn modelId="{BC9B0E17-9A47-4A54-93C2-400FB952C180}" type="presParOf" srcId="{5C69DDAD-B895-6547-9F3B-3EDD4FE55246}" destId="{176591E0-A537-3645-A272-E919648AB3BE}" srcOrd="0" destOrd="0" presId="urn:microsoft.com/office/officeart/2005/8/layout/cycle2"/>
    <dgm:cxn modelId="{6510CE76-76F8-4F10-B839-53A57FEFB6C0}" type="presParOf" srcId="{E1A12F0C-E53C-7C46-B640-E88D34FCBC8A}" destId="{CD0C550B-4591-6146-80AC-4D4E5DB76DE5}" srcOrd="6" destOrd="0" presId="urn:microsoft.com/office/officeart/2005/8/layout/cycle2"/>
    <dgm:cxn modelId="{3E49A25F-4816-4002-A9F3-554C8BD1147B}" type="presParOf" srcId="{E1A12F0C-E53C-7C46-B640-E88D34FCBC8A}" destId="{851C352E-2196-CE49-ACE8-3F4F06F205DB}" srcOrd="7" destOrd="0" presId="urn:microsoft.com/office/officeart/2005/8/layout/cycle2"/>
    <dgm:cxn modelId="{879924C8-61E6-4BD6-B93D-9A72D5FEC997}" type="presParOf" srcId="{851C352E-2196-CE49-ACE8-3F4F06F205DB}" destId="{8ADF25B2-D772-7848-BCFF-C9169A88FE1C}" srcOrd="0" destOrd="0" presId="urn:microsoft.com/office/officeart/2005/8/layout/cycle2"/>
    <dgm:cxn modelId="{D95E82AC-FBBD-47E4-AD83-5ABF35A9D169}" type="presParOf" srcId="{E1A12F0C-E53C-7C46-B640-E88D34FCBC8A}" destId="{17BAFD74-B619-4444-BA5D-087836C9B277}" srcOrd="8" destOrd="0" presId="urn:microsoft.com/office/officeart/2005/8/layout/cycle2"/>
    <dgm:cxn modelId="{C1FC5BE6-BA50-4202-8353-14251FE5BA9B}" type="presParOf" srcId="{E1A12F0C-E53C-7C46-B640-E88D34FCBC8A}" destId="{E89F161C-C3E3-1E4F-B8A6-07D476092CB3}" srcOrd="9" destOrd="0" presId="urn:microsoft.com/office/officeart/2005/8/layout/cycle2"/>
    <dgm:cxn modelId="{FBD045E1-9138-4924-8636-079440954160}" type="presParOf" srcId="{E89F161C-C3E3-1E4F-B8A6-07D476092CB3}" destId="{A91132A4-8076-B849-965D-466656450F7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A90806-36BF-454E-9B46-7A5889AB0BB5}" type="doc">
      <dgm:prSet loTypeId="urn:microsoft.com/office/officeart/2005/8/layout/matrix1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F8FC27-6554-874E-97B8-2972CABA17B0}">
      <dgm:prSet phldrT="[Text]" custT="1"/>
      <dgm:spPr/>
      <dgm:t>
        <a:bodyPr/>
        <a:lstStyle/>
        <a:p>
          <a:r>
            <a:rPr lang="en-US" sz="1800" dirty="0"/>
            <a:t>CI SDŽ</a:t>
          </a:r>
        </a:p>
      </dgm:t>
    </dgm:pt>
    <dgm:pt modelId="{F291EFD3-D654-F044-9A28-17E386191780}" type="parTrans" cxnId="{022DF44F-DDF4-8C4C-B053-E1542C40F2B2}">
      <dgm:prSet/>
      <dgm:spPr/>
      <dgm:t>
        <a:bodyPr/>
        <a:lstStyle/>
        <a:p>
          <a:endParaRPr lang="en-US"/>
        </a:p>
      </dgm:t>
    </dgm:pt>
    <dgm:pt modelId="{A2B12B3E-BAF8-B944-90BC-5D78D255961C}" type="sibTrans" cxnId="{022DF44F-DDF4-8C4C-B053-E1542C40F2B2}">
      <dgm:prSet/>
      <dgm:spPr/>
      <dgm:t>
        <a:bodyPr/>
        <a:lstStyle/>
        <a:p>
          <a:endParaRPr lang="en-US"/>
        </a:p>
      </dgm:t>
    </dgm:pt>
    <dgm:pt modelId="{F4569ABA-B520-3A4F-A2C8-E3439A9AEB28}">
      <dgm:prSet phldrT="[Text]" custT="1"/>
      <dgm:spPr/>
      <dgm:t>
        <a:bodyPr/>
        <a:lstStyle/>
        <a:p>
          <a:r>
            <a:rPr lang="en-US" sz="1400" dirty="0" err="1"/>
            <a:t>Matematika</a:t>
          </a:r>
          <a:r>
            <a:rPr lang="en-US" sz="1400" dirty="0"/>
            <a:t> </a:t>
          </a:r>
        </a:p>
        <a:p>
          <a:r>
            <a:rPr lang="en-US" sz="1400" dirty="0"/>
            <a:t>5. r. OŠ do 3. SŠ</a:t>
          </a:r>
        </a:p>
      </dgm:t>
    </dgm:pt>
    <dgm:pt modelId="{16DEA2FA-27E6-7E4F-A6BE-9BC8222C8311}" type="parTrans" cxnId="{6EAB4B3A-57EC-B24B-B0A9-ABC72E1832BB}">
      <dgm:prSet/>
      <dgm:spPr/>
      <dgm:t>
        <a:bodyPr/>
        <a:lstStyle/>
        <a:p>
          <a:endParaRPr lang="en-US"/>
        </a:p>
      </dgm:t>
    </dgm:pt>
    <dgm:pt modelId="{044F6316-4913-144A-BC0A-8A8B5D424735}" type="sibTrans" cxnId="{6EAB4B3A-57EC-B24B-B0A9-ABC72E1832BB}">
      <dgm:prSet/>
      <dgm:spPr/>
      <dgm:t>
        <a:bodyPr/>
        <a:lstStyle/>
        <a:p>
          <a:endParaRPr lang="en-US"/>
        </a:p>
      </dgm:t>
    </dgm:pt>
    <dgm:pt modelId="{D5E3E5E6-44E2-DD44-B564-589BAF596120}">
      <dgm:prSet phldrT="[Text]" custT="1"/>
      <dgm:spPr/>
      <dgm:t>
        <a:bodyPr/>
        <a:lstStyle/>
        <a:p>
          <a:pPr>
            <a:lnSpc>
              <a:spcPct val="100000"/>
            </a:lnSpc>
          </a:pPr>
          <a:endParaRPr lang="hr-HR" sz="1200" b="0" i="0" u="none" dirty="0"/>
        </a:p>
        <a:p>
          <a:pPr>
            <a:lnSpc>
              <a:spcPct val="100000"/>
            </a:lnSpc>
          </a:pPr>
          <a:r>
            <a:rPr lang="hr-HR" sz="1400" b="0" i="0" u="none" dirty="0"/>
            <a:t> </a:t>
          </a:r>
        </a:p>
        <a:p>
          <a:pPr>
            <a:lnSpc>
              <a:spcPct val="100000"/>
            </a:lnSpc>
          </a:pPr>
          <a:r>
            <a:rPr lang="hr-HR" sz="1400" b="0" i="0" u="none" dirty="0" err="1"/>
            <a:t>Arduino</a:t>
          </a:r>
          <a:endParaRPr lang="hr-HR" sz="1400" dirty="0"/>
        </a:p>
        <a:p>
          <a:pPr>
            <a:lnSpc>
              <a:spcPct val="100000"/>
            </a:lnSpc>
          </a:pPr>
          <a:r>
            <a:rPr lang="hr-HR" sz="1400" b="0" i="0" u="none" dirty="0"/>
            <a:t>Web development</a:t>
          </a:r>
          <a:endParaRPr lang="hr-HR" sz="1400" dirty="0"/>
        </a:p>
        <a:p>
          <a:pPr>
            <a:lnSpc>
              <a:spcPct val="100000"/>
            </a:lnSpc>
          </a:pPr>
          <a:r>
            <a:rPr lang="hr-HR" sz="1200" b="0" i="0" u="none" dirty="0"/>
            <a:t>Programiranje logičkih </a:t>
          </a:r>
          <a:r>
            <a:rPr lang="hr-HR" sz="1200" b="0" i="0" u="none" dirty="0" err="1"/>
            <a:t>kontrolera</a:t>
          </a:r>
          <a:r>
            <a:rPr lang="hr-HR" sz="1200" b="0" i="0" u="none" dirty="0"/>
            <a:t> (PLC)</a:t>
          </a:r>
        </a:p>
        <a:p>
          <a:pPr>
            <a:lnSpc>
              <a:spcPct val="100000"/>
            </a:lnSpc>
          </a:pPr>
          <a:r>
            <a:rPr lang="hr-HR" sz="1400" b="0" i="0" u="none" dirty="0"/>
            <a:t>Java</a:t>
          </a:r>
          <a:endParaRPr lang="hr-HR" sz="1400" dirty="0"/>
        </a:p>
        <a:p>
          <a:pPr>
            <a:lnSpc>
              <a:spcPct val="100000"/>
            </a:lnSpc>
          </a:pPr>
          <a:r>
            <a:rPr lang="hr-HR" sz="1400" b="0" i="0" u="none" dirty="0"/>
            <a:t>Android</a:t>
          </a:r>
          <a:endParaRPr lang="hr-HR" sz="1400" dirty="0"/>
        </a:p>
      </dgm:t>
    </dgm:pt>
    <dgm:pt modelId="{0D46EC2A-8F30-8E4D-83EE-CDC24077DE26}" type="parTrans" cxnId="{18885731-32E8-BF46-B665-9417BCDE2155}">
      <dgm:prSet/>
      <dgm:spPr/>
      <dgm:t>
        <a:bodyPr/>
        <a:lstStyle/>
        <a:p>
          <a:endParaRPr lang="en-US"/>
        </a:p>
      </dgm:t>
    </dgm:pt>
    <dgm:pt modelId="{E4569154-BB5E-764B-89C0-092BB9266A0D}" type="sibTrans" cxnId="{18885731-32E8-BF46-B665-9417BCDE2155}">
      <dgm:prSet/>
      <dgm:spPr/>
      <dgm:t>
        <a:bodyPr/>
        <a:lstStyle/>
        <a:p>
          <a:endParaRPr lang="en-US"/>
        </a:p>
      </dgm:t>
    </dgm:pt>
    <dgm:pt modelId="{F9B8DFDC-7B78-6947-922C-48DB25043B34}">
      <dgm:prSet phldrT="[Text]" custT="1"/>
      <dgm:spPr/>
      <dgm:t>
        <a:bodyPr/>
        <a:lstStyle/>
        <a:p>
          <a:r>
            <a:rPr lang="hr-HR" sz="1400" b="0" i="0" u="none" dirty="0"/>
            <a:t>Robotika i CAD/CAM - 1</a:t>
          </a:r>
          <a:endParaRPr lang="hr-HR" sz="1400" dirty="0"/>
        </a:p>
        <a:p>
          <a:r>
            <a:rPr lang="hr-HR" sz="1400" b="0" i="0" u="none" dirty="0"/>
            <a:t>Robotika i CAD/CAM - 2</a:t>
          </a:r>
          <a:endParaRPr lang="en-US" sz="1400" dirty="0"/>
        </a:p>
      </dgm:t>
    </dgm:pt>
    <dgm:pt modelId="{6D99EFED-20FC-C84E-AF56-ED89EA0FF629}" type="parTrans" cxnId="{59E83AD6-8B5C-074A-A023-6D6C259659AF}">
      <dgm:prSet/>
      <dgm:spPr/>
      <dgm:t>
        <a:bodyPr/>
        <a:lstStyle/>
        <a:p>
          <a:endParaRPr lang="en-US"/>
        </a:p>
      </dgm:t>
    </dgm:pt>
    <dgm:pt modelId="{A62B47B0-B03E-2140-A45E-3484E6F16CA9}" type="sibTrans" cxnId="{59E83AD6-8B5C-074A-A023-6D6C259659AF}">
      <dgm:prSet/>
      <dgm:spPr/>
      <dgm:t>
        <a:bodyPr/>
        <a:lstStyle/>
        <a:p>
          <a:endParaRPr lang="en-US"/>
        </a:p>
      </dgm:t>
    </dgm:pt>
    <dgm:pt modelId="{1AD04EFF-2FB0-114A-831C-06B39A2AE468}">
      <dgm:prSet phldrT="[Text]" custT="1"/>
      <dgm:spPr/>
      <dgm:t>
        <a:bodyPr/>
        <a:lstStyle/>
        <a:p>
          <a:r>
            <a:rPr lang="hr-HR" sz="1400" b="0" i="0" u="none" dirty="0"/>
            <a:t>PRIRODO(S)LOVCI JUNIORI</a:t>
          </a:r>
          <a:endParaRPr lang="hr-HR" sz="1400" dirty="0"/>
        </a:p>
        <a:p>
          <a:r>
            <a:rPr lang="hr-HR" sz="1400" b="0" i="0" u="none" dirty="0"/>
            <a:t>PRIRODO(S)LOVCI </a:t>
          </a:r>
          <a:endParaRPr lang="hr-HR" sz="1400" dirty="0"/>
        </a:p>
        <a:p>
          <a:r>
            <a:rPr lang="hr-HR" sz="1400" b="0" i="0" u="none" dirty="0"/>
            <a:t>PRIRODOZNALCI</a:t>
          </a:r>
          <a:endParaRPr lang="en-US" sz="1400" dirty="0"/>
        </a:p>
      </dgm:t>
    </dgm:pt>
    <dgm:pt modelId="{9765DF36-F1DC-CB4C-9503-B46831E40CA1}" type="parTrans" cxnId="{38025383-4AFA-D044-8609-11F86071DD73}">
      <dgm:prSet/>
      <dgm:spPr/>
      <dgm:t>
        <a:bodyPr/>
        <a:lstStyle/>
        <a:p>
          <a:endParaRPr lang="en-US"/>
        </a:p>
      </dgm:t>
    </dgm:pt>
    <dgm:pt modelId="{044B2A08-E3F0-DC41-9F10-5681E36C4985}" type="sibTrans" cxnId="{38025383-4AFA-D044-8609-11F86071DD73}">
      <dgm:prSet/>
      <dgm:spPr/>
      <dgm:t>
        <a:bodyPr/>
        <a:lstStyle/>
        <a:p>
          <a:endParaRPr lang="en-US"/>
        </a:p>
      </dgm:t>
    </dgm:pt>
    <dgm:pt modelId="{F956AD5F-6D40-D941-A41E-CD835D0E9D47}" type="pres">
      <dgm:prSet presAssocID="{46A90806-36BF-454E-9B46-7A5889AB0BB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6F67B46-FD88-614A-B8A6-A475DD934420}" type="pres">
      <dgm:prSet presAssocID="{46A90806-36BF-454E-9B46-7A5889AB0BB5}" presName="matrix" presStyleCnt="0"/>
      <dgm:spPr/>
    </dgm:pt>
    <dgm:pt modelId="{0ECF2D75-990A-C948-866E-EF79EB6C6FB9}" type="pres">
      <dgm:prSet presAssocID="{46A90806-36BF-454E-9B46-7A5889AB0BB5}" presName="tile1" presStyleLbl="node1" presStyleIdx="0" presStyleCnt="4" custLinFactNeighborX="-920" custLinFactNeighborY="-1335"/>
      <dgm:spPr/>
      <dgm:t>
        <a:bodyPr/>
        <a:lstStyle/>
        <a:p>
          <a:endParaRPr lang="hr-HR"/>
        </a:p>
      </dgm:t>
    </dgm:pt>
    <dgm:pt modelId="{DDDB4047-E30B-114A-9354-AD0A895D07AE}" type="pres">
      <dgm:prSet presAssocID="{46A90806-36BF-454E-9B46-7A5889AB0BB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B197BFB-9E5C-B84F-B0B2-FB3D3D1AFED1}" type="pres">
      <dgm:prSet presAssocID="{46A90806-36BF-454E-9B46-7A5889AB0BB5}" presName="tile2" presStyleLbl="node1" presStyleIdx="1" presStyleCnt="4"/>
      <dgm:spPr/>
      <dgm:t>
        <a:bodyPr/>
        <a:lstStyle/>
        <a:p>
          <a:endParaRPr lang="hr-HR"/>
        </a:p>
      </dgm:t>
    </dgm:pt>
    <dgm:pt modelId="{CF4EC094-13CD-7B40-8E71-55E58E59EA50}" type="pres">
      <dgm:prSet presAssocID="{46A90806-36BF-454E-9B46-7A5889AB0BB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3C81D0C-A89A-3D4B-B46E-35231B91FA41}" type="pres">
      <dgm:prSet presAssocID="{46A90806-36BF-454E-9B46-7A5889AB0BB5}" presName="tile3" presStyleLbl="node1" presStyleIdx="2" presStyleCnt="4"/>
      <dgm:spPr/>
      <dgm:t>
        <a:bodyPr/>
        <a:lstStyle/>
        <a:p>
          <a:endParaRPr lang="hr-HR"/>
        </a:p>
      </dgm:t>
    </dgm:pt>
    <dgm:pt modelId="{FE9FC5F4-9130-8246-84EC-4C69086C9E29}" type="pres">
      <dgm:prSet presAssocID="{46A90806-36BF-454E-9B46-7A5889AB0BB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00BE999-DBE1-7E48-8279-3088B80B2713}" type="pres">
      <dgm:prSet presAssocID="{46A90806-36BF-454E-9B46-7A5889AB0BB5}" presName="tile4" presStyleLbl="node1" presStyleIdx="3" presStyleCnt="4"/>
      <dgm:spPr/>
      <dgm:t>
        <a:bodyPr/>
        <a:lstStyle/>
        <a:p>
          <a:endParaRPr lang="hr-HR"/>
        </a:p>
      </dgm:t>
    </dgm:pt>
    <dgm:pt modelId="{857BD299-CEA7-8740-BC5F-EB4A91375372}" type="pres">
      <dgm:prSet presAssocID="{46A90806-36BF-454E-9B46-7A5889AB0BB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71639A6-D57A-C946-A181-9B9683EED5F1}" type="pres">
      <dgm:prSet presAssocID="{46A90806-36BF-454E-9B46-7A5889AB0BB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hr-HR"/>
        </a:p>
      </dgm:t>
    </dgm:pt>
  </dgm:ptLst>
  <dgm:cxnLst>
    <dgm:cxn modelId="{EBE50C01-DDB7-5D44-9A5B-6405B08AF3CC}" type="presOf" srcId="{F9B8DFDC-7B78-6947-922C-48DB25043B34}" destId="{03C81D0C-A89A-3D4B-B46E-35231B91FA41}" srcOrd="0" destOrd="0" presId="urn:microsoft.com/office/officeart/2005/8/layout/matrix1"/>
    <dgm:cxn modelId="{B74FB3B1-6136-A742-995F-E9F0A88B3333}" type="presOf" srcId="{46A90806-36BF-454E-9B46-7A5889AB0BB5}" destId="{F956AD5F-6D40-D941-A41E-CD835D0E9D47}" srcOrd="0" destOrd="0" presId="urn:microsoft.com/office/officeart/2005/8/layout/matrix1"/>
    <dgm:cxn modelId="{6D67E091-CF7E-E249-9269-D07D9799D0A8}" type="presOf" srcId="{F4569ABA-B520-3A4F-A2C8-E3439A9AEB28}" destId="{0ECF2D75-990A-C948-866E-EF79EB6C6FB9}" srcOrd="0" destOrd="0" presId="urn:microsoft.com/office/officeart/2005/8/layout/matrix1"/>
    <dgm:cxn modelId="{18885731-32E8-BF46-B665-9417BCDE2155}" srcId="{20F8FC27-6554-874E-97B8-2972CABA17B0}" destId="{D5E3E5E6-44E2-DD44-B564-589BAF596120}" srcOrd="1" destOrd="0" parTransId="{0D46EC2A-8F30-8E4D-83EE-CDC24077DE26}" sibTransId="{E4569154-BB5E-764B-89C0-092BB9266A0D}"/>
    <dgm:cxn modelId="{6EAB4B3A-57EC-B24B-B0A9-ABC72E1832BB}" srcId="{20F8FC27-6554-874E-97B8-2972CABA17B0}" destId="{F4569ABA-B520-3A4F-A2C8-E3439A9AEB28}" srcOrd="0" destOrd="0" parTransId="{16DEA2FA-27E6-7E4F-A6BE-9BC8222C8311}" sibTransId="{044F6316-4913-144A-BC0A-8A8B5D424735}"/>
    <dgm:cxn modelId="{022DF44F-DDF4-8C4C-B053-E1542C40F2B2}" srcId="{46A90806-36BF-454E-9B46-7A5889AB0BB5}" destId="{20F8FC27-6554-874E-97B8-2972CABA17B0}" srcOrd="0" destOrd="0" parTransId="{F291EFD3-D654-F044-9A28-17E386191780}" sibTransId="{A2B12B3E-BAF8-B944-90BC-5D78D255961C}"/>
    <dgm:cxn modelId="{59E83AD6-8B5C-074A-A023-6D6C259659AF}" srcId="{20F8FC27-6554-874E-97B8-2972CABA17B0}" destId="{F9B8DFDC-7B78-6947-922C-48DB25043B34}" srcOrd="2" destOrd="0" parTransId="{6D99EFED-20FC-C84E-AF56-ED89EA0FF629}" sibTransId="{A62B47B0-B03E-2140-A45E-3484E6F16CA9}"/>
    <dgm:cxn modelId="{58FD611E-DA49-B549-8B30-49850934D4A0}" type="presOf" srcId="{F4569ABA-B520-3A4F-A2C8-E3439A9AEB28}" destId="{DDDB4047-E30B-114A-9354-AD0A895D07AE}" srcOrd="1" destOrd="0" presId="urn:microsoft.com/office/officeart/2005/8/layout/matrix1"/>
    <dgm:cxn modelId="{F151B0A5-879E-444D-95A5-A182559E898E}" type="presOf" srcId="{F9B8DFDC-7B78-6947-922C-48DB25043B34}" destId="{FE9FC5F4-9130-8246-84EC-4C69086C9E29}" srcOrd="1" destOrd="0" presId="urn:microsoft.com/office/officeart/2005/8/layout/matrix1"/>
    <dgm:cxn modelId="{61B94295-5ACE-034D-9045-B56141D8C456}" type="presOf" srcId="{20F8FC27-6554-874E-97B8-2972CABA17B0}" destId="{171639A6-D57A-C946-A181-9B9683EED5F1}" srcOrd="0" destOrd="0" presId="urn:microsoft.com/office/officeart/2005/8/layout/matrix1"/>
    <dgm:cxn modelId="{51A312E4-3C94-8A4F-95C8-AAF195ABD8F9}" type="presOf" srcId="{1AD04EFF-2FB0-114A-831C-06B39A2AE468}" destId="{C00BE999-DBE1-7E48-8279-3088B80B2713}" srcOrd="0" destOrd="0" presId="urn:microsoft.com/office/officeart/2005/8/layout/matrix1"/>
    <dgm:cxn modelId="{A8BCEF22-56C2-2044-9164-32F3EAECDB73}" type="presOf" srcId="{D5E3E5E6-44E2-DD44-B564-589BAF596120}" destId="{CF4EC094-13CD-7B40-8E71-55E58E59EA50}" srcOrd="1" destOrd="0" presId="urn:microsoft.com/office/officeart/2005/8/layout/matrix1"/>
    <dgm:cxn modelId="{341D088E-338E-2C44-92F6-09946338D34B}" type="presOf" srcId="{1AD04EFF-2FB0-114A-831C-06B39A2AE468}" destId="{857BD299-CEA7-8740-BC5F-EB4A91375372}" srcOrd="1" destOrd="0" presId="urn:microsoft.com/office/officeart/2005/8/layout/matrix1"/>
    <dgm:cxn modelId="{38025383-4AFA-D044-8609-11F86071DD73}" srcId="{20F8FC27-6554-874E-97B8-2972CABA17B0}" destId="{1AD04EFF-2FB0-114A-831C-06B39A2AE468}" srcOrd="3" destOrd="0" parTransId="{9765DF36-F1DC-CB4C-9503-B46831E40CA1}" sibTransId="{044B2A08-E3F0-DC41-9F10-5681E36C4985}"/>
    <dgm:cxn modelId="{2E6A2C74-5AEB-D44B-915F-7460AD4B0DAE}" type="presOf" srcId="{D5E3E5E6-44E2-DD44-B564-589BAF596120}" destId="{DB197BFB-9E5C-B84F-B0B2-FB3D3D1AFED1}" srcOrd="0" destOrd="0" presId="urn:microsoft.com/office/officeart/2005/8/layout/matrix1"/>
    <dgm:cxn modelId="{A46CC125-96FB-2747-A9C5-3DC60C538216}" type="presParOf" srcId="{F956AD5F-6D40-D941-A41E-CD835D0E9D47}" destId="{76F67B46-FD88-614A-B8A6-A475DD934420}" srcOrd="0" destOrd="0" presId="urn:microsoft.com/office/officeart/2005/8/layout/matrix1"/>
    <dgm:cxn modelId="{6F0CA582-8E45-084F-AD56-51B2C52FA55F}" type="presParOf" srcId="{76F67B46-FD88-614A-B8A6-A475DD934420}" destId="{0ECF2D75-990A-C948-866E-EF79EB6C6FB9}" srcOrd="0" destOrd="0" presId="urn:microsoft.com/office/officeart/2005/8/layout/matrix1"/>
    <dgm:cxn modelId="{B962FE06-1D8A-8D49-86D8-476E1AB82C01}" type="presParOf" srcId="{76F67B46-FD88-614A-B8A6-A475DD934420}" destId="{DDDB4047-E30B-114A-9354-AD0A895D07AE}" srcOrd="1" destOrd="0" presId="urn:microsoft.com/office/officeart/2005/8/layout/matrix1"/>
    <dgm:cxn modelId="{2EC16CE6-6B2B-4B42-889B-EF7EBD1C3EC3}" type="presParOf" srcId="{76F67B46-FD88-614A-B8A6-A475DD934420}" destId="{DB197BFB-9E5C-B84F-B0B2-FB3D3D1AFED1}" srcOrd="2" destOrd="0" presId="urn:microsoft.com/office/officeart/2005/8/layout/matrix1"/>
    <dgm:cxn modelId="{46935A4D-94C9-4147-B927-0FD5ADDD7CC6}" type="presParOf" srcId="{76F67B46-FD88-614A-B8A6-A475DD934420}" destId="{CF4EC094-13CD-7B40-8E71-55E58E59EA50}" srcOrd="3" destOrd="0" presId="urn:microsoft.com/office/officeart/2005/8/layout/matrix1"/>
    <dgm:cxn modelId="{EF0924BC-03AD-C840-B82E-D4D2988BDE9B}" type="presParOf" srcId="{76F67B46-FD88-614A-B8A6-A475DD934420}" destId="{03C81D0C-A89A-3D4B-B46E-35231B91FA41}" srcOrd="4" destOrd="0" presId="urn:microsoft.com/office/officeart/2005/8/layout/matrix1"/>
    <dgm:cxn modelId="{1CE9F7B8-C3B3-914F-9D9A-A7C30B206F11}" type="presParOf" srcId="{76F67B46-FD88-614A-B8A6-A475DD934420}" destId="{FE9FC5F4-9130-8246-84EC-4C69086C9E29}" srcOrd="5" destOrd="0" presId="urn:microsoft.com/office/officeart/2005/8/layout/matrix1"/>
    <dgm:cxn modelId="{B442CA9D-0059-944E-9417-6EF1049CD51A}" type="presParOf" srcId="{76F67B46-FD88-614A-B8A6-A475DD934420}" destId="{C00BE999-DBE1-7E48-8279-3088B80B2713}" srcOrd="6" destOrd="0" presId="urn:microsoft.com/office/officeart/2005/8/layout/matrix1"/>
    <dgm:cxn modelId="{08655245-BD6F-3646-8466-8F5D34995337}" type="presParOf" srcId="{76F67B46-FD88-614A-B8A6-A475DD934420}" destId="{857BD299-CEA7-8740-BC5F-EB4A91375372}" srcOrd="7" destOrd="0" presId="urn:microsoft.com/office/officeart/2005/8/layout/matrix1"/>
    <dgm:cxn modelId="{41C3C1C6-1CA7-8644-8085-0FDCF831821F}" type="presParOf" srcId="{F956AD5F-6D40-D941-A41E-CD835D0E9D47}" destId="{171639A6-D57A-C946-A181-9B9683EED5F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83AB4-6E5E-7445-943C-A015E223EF71}">
      <dsp:nvSpPr>
        <dsp:cNvPr id="0" name=""/>
        <dsp:cNvSpPr/>
      </dsp:nvSpPr>
      <dsp:spPr>
        <a:xfrm>
          <a:off x="2503357" y="1902"/>
          <a:ext cx="1399878" cy="13998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PROFESIONALNI RAZVOJ</a:t>
          </a:r>
        </a:p>
      </dsp:txBody>
      <dsp:txXfrm>
        <a:off x="2708364" y="206909"/>
        <a:ext cx="989864" cy="989864"/>
      </dsp:txXfrm>
    </dsp:sp>
    <dsp:sp modelId="{0A7166DA-8D53-6249-AFF5-2E4C192997AD}">
      <dsp:nvSpPr>
        <dsp:cNvPr id="0" name=""/>
        <dsp:cNvSpPr/>
      </dsp:nvSpPr>
      <dsp:spPr>
        <a:xfrm rot="2160000">
          <a:off x="3858719" y="1076576"/>
          <a:ext cx="370995" cy="4724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869347" y="1138358"/>
        <a:ext cx="259697" cy="283474"/>
      </dsp:txXfrm>
    </dsp:sp>
    <dsp:sp modelId="{58B8E3FF-7A2F-EE4D-9A8D-32E87E1D31C4}">
      <dsp:nvSpPr>
        <dsp:cNvPr id="0" name=""/>
        <dsp:cNvSpPr/>
      </dsp:nvSpPr>
      <dsp:spPr>
        <a:xfrm>
          <a:off x="4202187" y="1236174"/>
          <a:ext cx="1399878" cy="13998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RAZVOJ PROGRAMA</a:t>
          </a:r>
        </a:p>
      </dsp:txBody>
      <dsp:txXfrm>
        <a:off x="4407194" y="1441181"/>
        <a:ext cx="989864" cy="989864"/>
      </dsp:txXfrm>
    </dsp:sp>
    <dsp:sp modelId="{0098E2D5-94AA-F84A-A0BE-D11823C6EA9D}">
      <dsp:nvSpPr>
        <dsp:cNvPr id="0" name=""/>
        <dsp:cNvSpPr/>
      </dsp:nvSpPr>
      <dsp:spPr>
        <a:xfrm rot="6480000">
          <a:off x="4395426" y="2688445"/>
          <a:ext cx="370995" cy="4724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4468271" y="2730012"/>
        <a:ext cx="259697" cy="283474"/>
      </dsp:txXfrm>
    </dsp:sp>
    <dsp:sp modelId="{5930DFE6-16EF-3642-B2CC-3E31A9F4FB31}">
      <dsp:nvSpPr>
        <dsp:cNvPr id="0" name=""/>
        <dsp:cNvSpPr/>
      </dsp:nvSpPr>
      <dsp:spPr>
        <a:xfrm>
          <a:off x="3553292" y="3233269"/>
          <a:ext cx="1399878" cy="13998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IDENTIFIKACIJA POTENCIJALNO DAROVITIH</a:t>
          </a:r>
        </a:p>
      </dsp:txBody>
      <dsp:txXfrm>
        <a:off x="3758299" y="3438276"/>
        <a:ext cx="989864" cy="989864"/>
      </dsp:txXfrm>
    </dsp:sp>
    <dsp:sp modelId="{5C69DDAD-B895-6547-9F3B-3EDD4FE55246}">
      <dsp:nvSpPr>
        <dsp:cNvPr id="0" name=""/>
        <dsp:cNvSpPr/>
      </dsp:nvSpPr>
      <dsp:spPr>
        <a:xfrm rot="10800000">
          <a:off x="3028299" y="3696978"/>
          <a:ext cx="370995" cy="4724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3139597" y="3791470"/>
        <a:ext cx="259697" cy="283474"/>
      </dsp:txXfrm>
    </dsp:sp>
    <dsp:sp modelId="{CD0C550B-4591-6146-80AC-4D4E5DB76DE5}">
      <dsp:nvSpPr>
        <dsp:cNvPr id="0" name=""/>
        <dsp:cNvSpPr/>
      </dsp:nvSpPr>
      <dsp:spPr>
        <a:xfrm>
          <a:off x="1453423" y="3233269"/>
          <a:ext cx="1399878" cy="13998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SAVJETODAVNA ULOGA TIMOVIMA</a:t>
          </a:r>
        </a:p>
      </dsp:txBody>
      <dsp:txXfrm>
        <a:off x="1658430" y="3438276"/>
        <a:ext cx="989864" cy="989864"/>
      </dsp:txXfrm>
    </dsp:sp>
    <dsp:sp modelId="{851C352E-2196-CE49-ACE8-3F4F06F205DB}">
      <dsp:nvSpPr>
        <dsp:cNvPr id="0" name=""/>
        <dsp:cNvSpPr/>
      </dsp:nvSpPr>
      <dsp:spPr>
        <a:xfrm rot="15120000">
          <a:off x="1646661" y="2708417"/>
          <a:ext cx="370995" cy="4724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1719506" y="2855834"/>
        <a:ext cx="259697" cy="283474"/>
      </dsp:txXfrm>
    </dsp:sp>
    <dsp:sp modelId="{17BAFD74-B619-4444-BA5D-087836C9B277}">
      <dsp:nvSpPr>
        <dsp:cNvPr id="0" name=""/>
        <dsp:cNvSpPr/>
      </dsp:nvSpPr>
      <dsp:spPr>
        <a:xfrm>
          <a:off x="804527" y="1236174"/>
          <a:ext cx="1399878" cy="13998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ZNANSTVENO STRUČNA SURADNJA </a:t>
          </a:r>
        </a:p>
      </dsp:txBody>
      <dsp:txXfrm>
        <a:off x="1009534" y="1441181"/>
        <a:ext cx="989864" cy="989864"/>
      </dsp:txXfrm>
    </dsp:sp>
    <dsp:sp modelId="{E89F161C-C3E3-1E4F-B8A6-07D476092CB3}">
      <dsp:nvSpPr>
        <dsp:cNvPr id="0" name=""/>
        <dsp:cNvSpPr/>
      </dsp:nvSpPr>
      <dsp:spPr>
        <a:xfrm rot="19440000">
          <a:off x="2159889" y="1088919"/>
          <a:ext cx="370995" cy="4724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170517" y="1216121"/>
        <a:ext cx="259697" cy="2834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F2D75-990A-C948-866E-EF79EB6C6FB9}">
      <dsp:nvSpPr>
        <dsp:cNvPr id="0" name=""/>
        <dsp:cNvSpPr/>
      </dsp:nvSpPr>
      <dsp:spPr>
        <a:xfrm rot="16200000">
          <a:off x="329543" y="-329543"/>
          <a:ext cx="1626914" cy="22860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Matematika</a:t>
          </a:r>
          <a:r>
            <a:rPr lang="en-US" sz="1400" kern="1200" dirty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5. r. OŠ do 3. SŠ</a:t>
          </a:r>
        </a:p>
      </dsp:txBody>
      <dsp:txXfrm rot="5400000">
        <a:off x="0" y="0"/>
        <a:ext cx="2286000" cy="1220185"/>
      </dsp:txXfrm>
    </dsp:sp>
    <dsp:sp modelId="{DB197BFB-9E5C-B84F-B0B2-FB3D3D1AFED1}">
      <dsp:nvSpPr>
        <dsp:cNvPr id="0" name=""/>
        <dsp:cNvSpPr/>
      </dsp:nvSpPr>
      <dsp:spPr>
        <a:xfrm>
          <a:off x="2286000" y="0"/>
          <a:ext cx="2286000" cy="1626914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hr-HR" sz="1200" b="0" i="0" u="none" kern="1200" dirty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1400" b="0" i="0" u="none" kern="1200" dirty="0"/>
            <a:t>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1400" b="0" i="0" u="none" kern="1200" dirty="0" err="1"/>
            <a:t>Arduino</a:t>
          </a:r>
          <a:endParaRPr lang="hr-HR" sz="1400" kern="1200" dirty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1400" b="0" i="0" u="none" kern="1200" dirty="0"/>
            <a:t>Web development</a:t>
          </a:r>
          <a:endParaRPr lang="hr-HR" sz="1400" kern="1200" dirty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1200" b="0" i="0" u="none" kern="1200" dirty="0"/>
            <a:t>Programiranje logičkih </a:t>
          </a:r>
          <a:r>
            <a:rPr lang="hr-HR" sz="1200" b="0" i="0" u="none" kern="1200" dirty="0" err="1"/>
            <a:t>kontrolera</a:t>
          </a:r>
          <a:r>
            <a:rPr lang="hr-HR" sz="1200" b="0" i="0" u="none" kern="1200" dirty="0"/>
            <a:t> (PLC)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1400" b="0" i="0" u="none" kern="1200" dirty="0"/>
            <a:t>Java</a:t>
          </a:r>
          <a:endParaRPr lang="hr-HR" sz="1400" kern="1200" dirty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1400" b="0" i="0" u="none" kern="1200" dirty="0"/>
            <a:t>Android</a:t>
          </a:r>
          <a:endParaRPr lang="hr-HR" sz="1400" kern="1200" dirty="0"/>
        </a:p>
      </dsp:txBody>
      <dsp:txXfrm>
        <a:off x="2286000" y="0"/>
        <a:ext cx="2286000" cy="1220185"/>
      </dsp:txXfrm>
    </dsp:sp>
    <dsp:sp modelId="{03C81D0C-A89A-3D4B-B46E-35231B91FA41}">
      <dsp:nvSpPr>
        <dsp:cNvPr id="0" name=""/>
        <dsp:cNvSpPr/>
      </dsp:nvSpPr>
      <dsp:spPr>
        <a:xfrm rot="10800000">
          <a:off x="0" y="1626914"/>
          <a:ext cx="2286000" cy="1626914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0" i="0" u="none" kern="1200" dirty="0"/>
            <a:t>Robotika i CAD/CAM - 1</a:t>
          </a:r>
          <a:endParaRPr lang="hr-HR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0" i="0" u="none" kern="1200" dirty="0"/>
            <a:t>Robotika i CAD/CAM - 2</a:t>
          </a:r>
          <a:endParaRPr lang="en-US" sz="1400" kern="1200" dirty="0"/>
        </a:p>
      </dsp:txBody>
      <dsp:txXfrm rot="10800000">
        <a:off x="0" y="2033642"/>
        <a:ext cx="2286000" cy="1220185"/>
      </dsp:txXfrm>
    </dsp:sp>
    <dsp:sp modelId="{C00BE999-DBE1-7E48-8279-3088B80B2713}">
      <dsp:nvSpPr>
        <dsp:cNvPr id="0" name=""/>
        <dsp:cNvSpPr/>
      </dsp:nvSpPr>
      <dsp:spPr>
        <a:xfrm rot="5400000">
          <a:off x="2615543" y="1297371"/>
          <a:ext cx="1626914" cy="22860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0" i="0" u="none" kern="1200" dirty="0"/>
            <a:t>PRIRODO(S)LOVCI JUNIORI</a:t>
          </a:r>
          <a:endParaRPr lang="hr-HR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0" i="0" u="none" kern="1200" dirty="0"/>
            <a:t>PRIRODO(S)LOVCI </a:t>
          </a:r>
          <a:endParaRPr lang="hr-HR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0" i="0" u="none" kern="1200" dirty="0"/>
            <a:t>PRIRODOZNALCI</a:t>
          </a:r>
          <a:endParaRPr lang="en-US" sz="1400" kern="1200" dirty="0"/>
        </a:p>
      </dsp:txBody>
      <dsp:txXfrm rot="-5400000">
        <a:off x="2286000" y="2033642"/>
        <a:ext cx="2286000" cy="1220185"/>
      </dsp:txXfrm>
    </dsp:sp>
    <dsp:sp modelId="{171639A6-D57A-C946-A181-9B9683EED5F1}">
      <dsp:nvSpPr>
        <dsp:cNvPr id="0" name=""/>
        <dsp:cNvSpPr/>
      </dsp:nvSpPr>
      <dsp:spPr>
        <a:xfrm>
          <a:off x="1600199" y="1220185"/>
          <a:ext cx="1371600" cy="813457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CI SDŽ</a:t>
          </a:r>
        </a:p>
      </dsp:txBody>
      <dsp:txXfrm>
        <a:off x="1639909" y="1259895"/>
        <a:ext cx="1292180" cy="734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zaglavlj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hr-HR"/>
          </a:p>
        </p:txBody>
      </p:sp>
      <p:sp>
        <p:nvSpPr>
          <p:cNvPr id="9" name="Rezervirano mjesto datuma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289A874-28D2-4A17-BD6C-90CFB24E2B1C}" type="datetime1">
              <a:rPr lang="hr-HR"/>
              <a:pPr lvl="0"/>
              <a:t>31.1.2019.</a:t>
            </a:fld>
            <a:endParaRPr lang="hr-HR"/>
          </a:p>
        </p:txBody>
      </p:sp>
      <p:sp>
        <p:nvSpPr>
          <p:cNvPr id="10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1" name="Rezervirano mjesto bilježaka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12" name="Rezervirano mjesto podnožja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hr-HR"/>
          </a:p>
        </p:txBody>
      </p:sp>
      <p:sp>
        <p:nvSpPr>
          <p:cNvPr id="13" name="Rezervirano mjesto broja slajda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0CDCE7B-D310-4857-8E93-D61B676C9FA6}" type="slidenum">
              <a:t>‹#›</a:t>
            </a:fld>
            <a:endParaRPr lang="hr-HR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B1DDA-40E1-4E88-93C7-8ADB2B912F26}" type="datetimeFigureOut">
              <a:rPr lang="en-US"/>
              <a:t>1/31/2019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34D67-1969-44CC-811A-AD64D8677F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64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0CDCE7B-D310-4857-8E93-D61B676C9FA6}" type="slidenum">
              <a:rPr lang="uk-UA" smtClean="0"/>
              <a:t>1</a:t>
            </a:fld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D34D67-1969-44CC-811A-AD64D8677FB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438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0CDCE7B-D310-4857-8E93-D61B676C9FA6}" type="slidenum">
              <a:rPr lang="uk-UA" smtClean="0"/>
              <a:t>13</a:t>
            </a:fld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D34D67-1969-44CC-811A-AD64D8677FB3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3020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0CDCE7B-D310-4857-8E93-D61B676C9FA6}" type="slidenum">
              <a:rPr lang="uk-UA" smtClean="0"/>
              <a:t>16</a:t>
            </a:fld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D34D67-1969-44CC-811A-AD64D8677FB3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55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0CDCE7B-D310-4857-8E93-D61B676C9FA6}" type="slidenum">
              <a:rPr lang="uk-UA" smtClean="0"/>
              <a:t>17</a:t>
            </a:fld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D34D67-1969-44CC-811A-AD64D8677FB3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2888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0CDCE7B-D310-4857-8E93-D61B676C9FA6}" type="slidenum">
              <a:rPr lang="uk-UA" smtClean="0"/>
              <a:t>18</a:t>
            </a:fld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D34D67-1969-44CC-811A-AD64D8677FB3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1676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0CDCE7B-D310-4857-8E93-D61B676C9FA6}" type="slidenum">
              <a:rPr lang="uk-UA" smtClean="0"/>
              <a:t>19</a:t>
            </a:fld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D34D67-1969-44CC-811A-AD64D8677FB3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915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7"/>
          <p:cNvSpPr txBox="1">
            <a:spLocks noGrp="1"/>
          </p:cNvSpPr>
          <p:nvPr>
            <p:ph type="ctrTitle"/>
          </p:nvPr>
        </p:nvSpPr>
        <p:spPr>
          <a:xfrm>
            <a:off x="1219196" y="3886200"/>
            <a:ext cx="6858000" cy="990596"/>
          </a:xfrm>
        </p:spPr>
        <p:txBody>
          <a:bodyPr anchor="t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Podnaslov 8"/>
          <p:cNvSpPr txBox="1">
            <a:spLocks noGrp="1"/>
          </p:cNvSpPr>
          <p:nvPr>
            <p:ph type="subTitle" idx="1"/>
          </p:nvPr>
        </p:nvSpPr>
        <p:spPr>
          <a:xfrm>
            <a:off x="1219196" y="5124453"/>
            <a:ext cx="6858000" cy="533396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464653"/>
                </a:solidFill>
                <a:latin typeface="Bookman Old Style"/>
              </a:defRPr>
            </a:lvl1pPr>
          </a:lstStyle>
          <a:p>
            <a:pPr lvl="0"/>
            <a:r>
              <a:rPr lang="hr-HR"/>
              <a:t>Uredite stil podnaslova matrice</a:t>
            </a:r>
            <a:endParaRPr lang="en-US"/>
          </a:p>
        </p:txBody>
      </p:sp>
      <p:sp>
        <p:nvSpPr>
          <p:cNvPr id="4" name="Rezervirano mjesto datuma 27"/>
          <p:cNvSpPr txBox="1">
            <a:spLocks noGrp="1"/>
          </p:cNvSpPr>
          <p:nvPr>
            <p:ph type="dt" sz="half" idx="7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/>
            </a:lvl1pPr>
          </a:lstStyle>
          <a:p>
            <a:pPr lvl="0"/>
            <a:fld id="{0F624A19-13FD-4102-8DC4-7396EC82FD06}" type="datetime1">
              <a:rPr lang="hr-HR"/>
              <a:pPr lvl="0"/>
              <a:t>31.1.2019.</a:t>
            </a:fld>
            <a:endParaRPr lang="hr-HR"/>
          </a:p>
        </p:txBody>
      </p:sp>
      <p:sp>
        <p:nvSpPr>
          <p:cNvPr id="5" name="Rezervirano mjesto podnožja 16"/>
          <p:cNvSpPr txBox="1">
            <a:spLocks noGrp="1"/>
          </p:cNvSpPr>
          <p:nvPr>
            <p:ph type="ftr" sz="quarter" idx="9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Rezervirano mjesto broja slajda 28"/>
          <p:cNvSpPr txBox="1">
            <a:spLocks noGrp="1"/>
          </p:cNvSpPr>
          <p:nvPr>
            <p:ph type="sldNum" sz="quarter" idx="8"/>
          </p:nvPr>
        </p:nvSpPr>
        <p:spPr>
          <a:xfrm>
            <a:off x="1216152" y="6355080"/>
            <a:ext cx="1219196" cy="365760"/>
          </a:xfrm>
        </p:spPr>
        <p:txBody>
          <a:bodyPr/>
          <a:lstStyle>
            <a:lvl1pPr>
              <a:defRPr/>
            </a:lvl1pPr>
          </a:lstStyle>
          <a:p>
            <a:pPr lvl="0"/>
            <a:fld id="{CBB222A0-8D36-4F76-9EAE-DEBC5858D54D}" type="slidenum">
              <a:t>‹#›</a:t>
            </a:fld>
            <a:endParaRPr lang="hr-HR"/>
          </a:p>
        </p:txBody>
      </p:sp>
      <p:sp>
        <p:nvSpPr>
          <p:cNvPr id="7" name="Pravokutnik 20"/>
          <p:cNvSpPr/>
          <p:nvPr/>
        </p:nvSpPr>
        <p:spPr>
          <a:xfrm>
            <a:off x="904871" y="3648071"/>
            <a:ext cx="7315200" cy="1280160"/>
          </a:xfrm>
          <a:prstGeom prst="rect">
            <a:avLst/>
          </a:prstGeom>
          <a:noFill/>
          <a:ln w="6345" cap="flat">
            <a:solidFill>
              <a:srgbClr val="727CA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8" name="Pravokutnik 32"/>
          <p:cNvSpPr/>
          <p:nvPr/>
        </p:nvSpPr>
        <p:spPr>
          <a:xfrm>
            <a:off x="914400" y="5048246"/>
            <a:ext cx="7315200" cy="685800"/>
          </a:xfrm>
          <a:prstGeom prst="rect">
            <a:avLst/>
          </a:prstGeom>
          <a:noFill/>
          <a:ln w="6345" cap="flat">
            <a:solidFill>
              <a:srgbClr val="9FB8CD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9" name="Pravokutnik 21"/>
          <p:cNvSpPr/>
          <p:nvPr/>
        </p:nvSpPr>
        <p:spPr>
          <a:xfrm>
            <a:off x="904871" y="3648071"/>
            <a:ext cx="228600" cy="1280160"/>
          </a:xfrm>
          <a:prstGeom prst="rect">
            <a:avLst/>
          </a:prstGeom>
          <a:solidFill>
            <a:srgbClr val="727CA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10" name="Pravokutnik 31"/>
          <p:cNvSpPr/>
          <p:nvPr/>
        </p:nvSpPr>
        <p:spPr>
          <a:xfrm>
            <a:off x="914400" y="5048246"/>
            <a:ext cx="228600" cy="685800"/>
          </a:xfrm>
          <a:prstGeom prst="rect">
            <a:avLst/>
          </a:prstGeom>
          <a:solidFill>
            <a:srgbClr val="9FB8C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44162131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27"/>
          <p:cNvSpPr/>
          <p:nvPr/>
        </p:nvSpPr>
        <p:spPr>
          <a:xfrm>
            <a:off x="457200" y="6353178"/>
            <a:ext cx="8229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 cap="flat">
            <a:solidFill>
              <a:srgbClr val="9FB8CD"/>
            </a:solidFill>
            <a:custDash>
              <a:ds d="299906" sp="299906"/>
            </a:custDash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  <p:sp>
        <p:nvSpPr>
          <p:cNvPr id="8" name="Ravni poveznik 28"/>
          <p:cNvSpPr/>
          <p:nvPr/>
        </p:nvSpPr>
        <p:spPr>
          <a:xfrm>
            <a:off x="457200" y="1143000"/>
            <a:ext cx="8229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 cap="flat">
            <a:solidFill>
              <a:srgbClr val="9FB8CD"/>
            </a:solidFill>
            <a:custDash>
              <a:ds d="299906" sp="299906"/>
            </a:custDash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  <p:sp>
        <p:nvSpPr>
          <p:cNvPr id="9" name="Jednakokračni trokut 9"/>
          <p:cNvSpPr/>
          <p:nvPr/>
        </p:nvSpPr>
        <p:spPr>
          <a:xfrm rot="5400013">
            <a:off x="419096" y="6467478"/>
            <a:ext cx="190853" cy="1203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9FB8C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457200" y="152403"/>
            <a:ext cx="8229600" cy="9905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 txBox="1">
            <a:spLocks noGrp="1"/>
          </p:cNvSpPr>
          <p:nvPr>
            <p:ph type="body" orient="vert" idx="1"/>
          </p:nvPr>
        </p:nvSpPr>
        <p:spPr>
          <a:xfrm>
            <a:off x="457200" y="1219196"/>
            <a:ext cx="8229600" cy="491032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 txBox="1">
            <a:spLocks noGrp="1"/>
          </p:cNvSpPr>
          <p:nvPr>
            <p:ph type="dt" sz="half" idx="7"/>
          </p:nvPr>
        </p:nvSpPr>
        <p:spPr>
          <a:xfrm>
            <a:off x="6400800" y="6356351"/>
            <a:ext cx="2289044" cy="365760"/>
          </a:xfrm>
        </p:spPr>
        <p:txBody>
          <a:bodyPr/>
          <a:lstStyle>
            <a:lvl1pPr>
              <a:defRPr/>
            </a:lvl1pPr>
          </a:lstStyle>
          <a:p>
            <a:pPr lvl="0"/>
            <a:fld id="{3AACB011-5F5A-4C1E-A010-9F2BA30C939E}" type="datetime1">
              <a:rPr lang="hr-HR"/>
              <a:pPr lvl="0"/>
              <a:t>31.1.2019.</a:t>
            </a:fld>
            <a:endParaRPr lang="hr-HR"/>
          </a:p>
        </p:txBody>
      </p:sp>
      <p:sp>
        <p:nvSpPr>
          <p:cNvPr id="5" name="Rezervirano mjesto podnožja 4"/>
          <p:cNvSpPr txBox="1">
            <a:spLocks noGrp="1"/>
          </p:cNvSpPr>
          <p:nvPr>
            <p:ph type="ftr" sz="quarter" idx="9"/>
          </p:nvPr>
        </p:nvSpPr>
        <p:spPr>
          <a:xfrm>
            <a:off x="2898648" y="6356351"/>
            <a:ext cx="3505196" cy="36576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Rezervirano mjesto broja slajda 5"/>
          <p:cNvSpPr txBox="1">
            <a:spLocks noGrp="1"/>
          </p:cNvSpPr>
          <p:nvPr>
            <p:ph type="sldNum" sz="quarter" idx="8"/>
          </p:nvPr>
        </p:nvSpPr>
        <p:spPr>
          <a:xfrm>
            <a:off x="612648" y="6356351"/>
            <a:ext cx="1981203" cy="365760"/>
          </a:xfrm>
        </p:spPr>
        <p:txBody>
          <a:bodyPr/>
          <a:lstStyle>
            <a:lvl1pPr>
              <a:defRPr/>
            </a:lvl1pPr>
          </a:lstStyle>
          <a:p>
            <a:pPr lvl="0"/>
            <a:fld id="{632D00C8-8FEE-4C84-9EE4-72AAB1D76DFE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947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 txBox="1">
            <a:spLocks noGrp="1"/>
          </p:cNvSpPr>
          <p:nvPr>
            <p:ph type="dt" sz="half" idx="7"/>
          </p:nvPr>
        </p:nvSpPr>
        <p:spPr>
          <a:xfrm>
            <a:off x="6400800" y="6356351"/>
            <a:ext cx="2289044" cy="365760"/>
          </a:xfrm>
        </p:spPr>
        <p:txBody>
          <a:bodyPr/>
          <a:lstStyle>
            <a:lvl1pPr>
              <a:defRPr/>
            </a:lvl1pPr>
          </a:lstStyle>
          <a:p>
            <a:pPr lvl="0"/>
            <a:fld id="{FB0CB2B9-7E62-4323-96D1-182CCA8B5845}" type="datetime1">
              <a:rPr lang="hr-HR"/>
              <a:pPr lvl="0"/>
              <a:t>31.1.2019.</a:t>
            </a:fld>
            <a:endParaRPr lang="hr-HR"/>
          </a:p>
        </p:txBody>
      </p:sp>
      <p:sp>
        <p:nvSpPr>
          <p:cNvPr id="5" name="Rezervirano mjesto podnožja 4"/>
          <p:cNvSpPr txBox="1">
            <a:spLocks noGrp="1"/>
          </p:cNvSpPr>
          <p:nvPr>
            <p:ph type="ftr" sz="quarter" idx="9"/>
          </p:nvPr>
        </p:nvSpPr>
        <p:spPr>
          <a:xfrm>
            <a:off x="2898648" y="6356351"/>
            <a:ext cx="3505196" cy="36576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Rezervirano mjesto broja slajda 5"/>
          <p:cNvSpPr txBox="1">
            <a:spLocks noGrp="1"/>
          </p:cNvSpPr>
          <p:nvPr>
            <p:ph type="sldNum" sz="quarter" idx="8"/>
          </p:nvPr>
        </p:nvSpPr>
        <p:spPr>
          <a:xfrm>
            <a:off x="612648" y="6356351"/>
            <a:ext cx="1981203" cy="365760"/>
          </a:xfrm>
        </p:spPr>
        <p:txBody>
          <a:bodyPr/>
          <a:lstStyle>
            <a:lvl1pPr>
              <a:defRPr/>
            </a:lvl1pPr>
          </a:lstStyle>
          <a:p>
            <a:pPr lvl="0"/>
            <a:fld id="{B6092EA1-7365-4567-8917-1F0DB5953782}" type="slidenum">
              <a:t>‹#›</a:t>
            </a:fld>
            <a:endParaRPr lang="hr-HR"/>
          </a:p>
        </p:txBody>
      </p:sp>
      <p:sp>
        <p:nvSpPr>
          <p:cNvPr id="7" name="Ravni poveznik 6"/>
          <p:cNvSpPr/>
          <p:nvPr/>
        </p:nvSpPr>
        <p:spPr>
          <a:xfrm>
            <a:off x="457200" y="6353178"/>
            <a:ext cx="8229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 cap="flat">
            <a:solidFill>
              <a:srgbClr val="9FB8CD"/>
            </a:solidFill>
            <a:custDash>
              <a:ds d="299906" sp="299906"/>
            </a:custDash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  <p:sp>
        <p:nvSpPr>
          <p:cNvPr id="8" name="Jednakokračni trokut 7"/>
          <p:cNvSpPr/>
          <p:nvPr/>
        </p:nvSpPr>
        <p:spPr>
          <a:xfrm rot="5400013">
            <a:off x="419096" y="6467478"/>
            <a:ext cx="190853" cy="1203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9FB8C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9" name="Ravni poveznik 8"/>
          <p:cNvSpPr/>
          <p:nvPr/>
        </p:nvSpPr>
        <p:spPr>
          <a:xfrm rot="5400013">
            <a:off x="3629610" y="3201954"/>
            <a:ext cx="585216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 cap="flat">
            <a:solidFill>
              <a:srgbClr val="9FB8CD"/>
            </a:solidFill>
            <a:custDash>
              <a:ds d="299906" sp="299906"/>
            </a:custDash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47677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27"/>
          <p:cNvSpPr/>
          <p:nvPr/>
        </p:nvSpPr>
        <p:spPr>
          <a:xfrm>
            <a:off x="457200" y="6353178"/>
            <a:ext cx="8229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 cap="flat">
            <a:solidFill>
              <a:srgbClr val="9FB8CD"/>
            </a:solidFill>
            <a:custDash>
              <a:ds d="299906" sp="299906"/>
            </a:custDash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  <p:sp>
        <p:nvSpPr>
          <p:cNvPr id="8" name="Ravni poveznik 28"/>
          <p:cNvSpPr/>
          <p:nvPr/>
        </p:nvSpPr>
        <p:spPr>
          <a:xfrm>
            <a:off x="457200" y="1143000"/>
            <a:ext cx="8229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 cap="flat">
            <a:solidFill>
              <a:srgbClr val="9FB8CD"/>
            </a:solidFill>
            <a:custDash>
              <a:ds d="299906" sp="299906"/>
            </a:custDash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  <p:sp>
        <p:nvSpPr>
          <p:cNvPr id="9" name="Jednakokračni trokut 9"/>
          <p:cNvSpPr/>
          <p:nvPr/>
        </p:nvSpPr>
        <p:spPr>
          <a:xfrm rot="5400013">
            <a:off x="419096" y="6467478"/>
            <a:ext cx="190853" cy="1203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9FB8C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457200" y="152403"/>
            <a:ext cx="8229600" cy="9905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datuma 3"/>
          <p:cNvSpPr txBox="1">
            <a:spLocks noGrp="1"/>
          </p:cNvSpPr>
          <p:nvPr>
            <p:ph type="dt" sz="half" idx="7"/>
          </p:nvPr>
        </p:nvSpPr>
        <p:spPr>
          <a:xfrm>
            <a:off x="6400800" y="6356351"/>
            <a:ext cx="2289044" cy="365760"/>
          </a:xfrm>
        </p:spPr>
        <p:txBody>
          <a:bodyPr/>
          <a:lstStyle>
            <a:lvl1pPr>
              <a:defRPr/>
            </a:lvl1pPr>
          </a:lstStyle>
          <a:p>
            <a:pPr lvl="0"/>
            <a:fld id="{13792D46-5CCF-422C-AA96-173432C4EC40}" type="datetime1">
              <a:rPr lang="hr-HR"/>
              <a:pPr lvl="0"/>
              <a:t>31.1.2019.</a:t>
            </a:fld>
            <a:endParaRPr lang="hr-HR"/>
          </a:p>
        </p:txBody>
      </p:sp>
      <p:sp>
        <p:nvSpPr>
          <p:cNvPr id="4" name="Rezervirano mjesto podnožja 4"/>
          <p:cNvSpPr txBox="1">
            <a:spLocks noGrp="1"/>
          </p:cNvSpPr>
          <p:nvPr>
            <p:ph type="ftr" sz="quarter" idx="9"/>
          </p:nvPr>
        </p:nvSpPr>
        <p:spPr>
          <a:xfrm>
            <a:off x="2898648" y="6356351"/>
            <a:ext cx="3505196" cy="36576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Rezervirano mjesto broja slajda 5"/>
          <p:cNvSpPr txBox="1">
            <a:spLocks noGrp="1"/>
          </p:cNvSpPr>
          <p:nvPr>
            <p:ph type="sldNum" sz="quarter" idx="8"/>
          </p:nvPr>
        </p:nvSpPr>
        <p:spPr>
          <a:xfrm>
            <a:off x="612648" y="6356351"/>
            <a:ext cx="1981203" cy="365760"/>
          </a:xfrm>
        </p:spPr>
        <p:txBody>
          <a:bodyPr/>
          <a:lstStyle>
            <a:lvl1pPr>
              <a:defRPr/>
            </a:lvl1pPr>
          </a:lstStyle>
          <a:p>
            <a:pPr lvl="0"/>
            <a:fld id="{E385DC42-640A-4856-B41A-9A5D9480D44B}" type="slidenum">
              <a:t>‹#›</a:t>
            </a:fld>
            <a:endParaRPr lang="hr-HR"/>
          </a:p>
        </p:txBody>
      </p:sp>
      <p:sp>
        <p:nvSpPr>
          <p:cNvPr id="6" name="Rezervirano mjesto sadržaja 7"/>
          <p:cNvSpPr txBox="1">
            <a:spLocks noGrp="1"/>
          </p:cNvSpPr>
          <p:nvPr>
            <p:ph idx="1"/>
          </p:nvPr>
        </p:nvSpPr>
        <p:spPr>
          <a:xfrm>
            <a:off x="457200" y="1219196"/>
            <a:ext cx="8229600" cy="49377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8054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Pr>
        <a:solidFill>
          <a:srgbClr val="464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1219196" y="2971800"/>
            <a:ext cx="6858000" cy="1066803"/>
          </a:xfrm>
        </p:spPr>
        <p:txBody>
          <a:bodyPr anchor="t"/>
          <a:lstStyle>
            <a:lvl1pPr algn="r">
              <a:defRPr>
                <a:solidFill>
                  <a:srgbClr val="DDE9EC"/>
                </a:solidFill>
              </a:defRPr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 txBox="1">
            <a:spLocks noGrp="1"/>
          </p:cNvSpPr>
          <p:nvPr>
            <p:ph type="body" idx="1"/>
          </p:nvPr>
        </p:nvSpPr>
        <p:spPr>
          <a:xfrm>
            <a:off x="1295403" y="4267203"/>
            <a:ext cx="6781803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 txBox="1">
            <a:spLocks noGrp="1"/>
          </p:cNvSpPr>
          <p:nvPr>
            <p:ph type="dt" sz="half" idx="7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pPr lvl="0"/>
            <a:fld id="{A4FDB36A-AFCB-45F5-B46D-1DC8977B4CB0}" type="datetime1">
              <a:rPr lang="hr-HR"/>
              <a:pPr lvl="0"/>
              <a:t>31.1.2019.</a:t>
            </a:fld>
            <a:endParaRPr lang="hr-HR"/>
          </a:p>
        </p:txBody>
      </p:sp>
      <p:sp>
        <p:nvSpPr>
          <p:cNvPr id="5" name="Rezervirano mjesto podnožja 4"/>
          <p:cNvSpPr txBox="1">
            <a:spLocks noGrp="1"/>
          </p:cNvSpPr>
          <p:nvPr>
            <p:ph type="ftr" sz="quarter" idx="9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pPr lvl="0"/>
            <a:endParaRPr lang="hr-HR"/>
          </a:p>
        </p:txBody>
      </p:sp>
      <p:sp>
        <p:nvSpPr>
          <p:cNvPr id="6" name="Rezervirano mjesto broja slajda 5"/>
          <p:cNvSpPr txBox="1">
            <a:spLocks noGrp="1"/>
          </p:cNvSpPr>
          <p:nvPr>
            <p:ph type="sldNum" sz="quarter" idx="8"/>
          </p:nvPr>
        </p:nvSpPr>
        <p:spPr>
          <a:xfrm>
            <a:off x="1069848" y="6355080"/>
            <a:ext cx="1520948" cy="365760"/>
          </a:xfrm>
        </p:spPr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pPr lvl="0"/>
            <a:fld id="{A3699F8E-79EC-4EA3-90C6-952D88F6597C}" type="slidenum">
              <a:t>‹#›</a:t>
            </a:fld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914400" y="2819396"/>
            <a:ext cx="7315200" cy="1280160"/>
          </a:xfrm>
          <a:prstGeom prst="rect">
            <a:avLst/>
          </a:prstGeom>
          <a:noFill/>
          <a:ln w="6345" cap="flat">
            <a:solidFill>
              <a:srgbClr val="727CA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914400" y="2819396"/>
            <a:ext cx="228600" cy="1280160"/>
          </a:xfrm>
          <a:prstGeom prst="rect">
            <a:avLst/>
          </a:prstGeom>
          <a:solidFill>
            <a:srgbClr val="727CA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06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vni poveznik 27"/>
          <p:cNvSpPr/>
          <p:nvPr/>
        </p:nvSpPr>
        <p:spPr>
          <a:xfrm>
            <a:off x="457200" y="6353178"/>
            <a:ext cx="8229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 cap="flat">
            <a:solidFill>
              <a:srgbClr val="9FB8CD"/>
            </a:solidFill>
            <a:custDash>
              <a:ds d="299906" sp="299906"/>
            </a:custDash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  <p:sp>
        <p:nvSpPr>
          <p:cNvPr id="9" name="Ravni poveznik 28"/>
          <p:cNvSpPr/>
          <p:nvPr/>
        </p:nvSpPr>
        <p:spPr>
          <a:xfrm>
            <a:off x="457200" y="1143000"/>
            <a:ext cx="8229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 cap="flat">
            <a:solidFill>
              <a:srgbClr val="9FB8CD"/>
            </a:solidFill>
            <a:custDash>
              <a:ds d="299906" sp="299906"/>
            </a:custDash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  <p:sp>
        <p:nvSpPr>
          <p:cNvPr id="10" name="Jednakokračni trokut 9"/>
          <p:cNvSpPr/>
          <p:nvPr/>
        </p:nvSpPr>
        <p:spPr>
          <a:xfrm rot="5400013">
            <a:off x="419096" y="6467478"/>
            <a:ext cx="190853" cy="1203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9FB8C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datuma 4"/>
          <p:cNvSpPr txBox="1">
            <a:spLocks noGrp="1"/>
          </p:cNvSpPr>
          <p:nvPr>
            <p:ph type="dt" sz="half" idx="7"/>
          </p:nvPr>
        </p:nvSpPr>
        <p:spPr>
          <a:xfrm>
            <a:off x="6400800" y="6356351"/>
            <a:ext cx="2289044" cy="365760"/>
          </a:xfrm>
        </p:spPr>
        <p:txBody>
          <a:bodyPr/>
          <a:lstStyle>
            <a:lvl1pPr>
              <a:defRPr/>
            </a:lvl1pPr>
          </a:lstStyle>
          <a:p>
            <a:pPr lvl="0"/>
            <a:fld id="{6DDD6415-9556-4061-B3C8-1A2A632CE56B}" type="datetime1">
              <a:rPr lang="hr-HR"/>
              <a:pPr lvl="0"/>
              <a:t>31.1.2019.</a:t>
            </a:fld>
            <a:endParaRPr lang="hr-HR"/>
          </a:p>
        </p:txBody>
      </p:sp>
      <p:sp>
        <p:nvSpPr>
          <p:cNvPr id="4" name="Rezervirano mjesto podnožja 5"/>
          <p:cNvSpPr txBox="1">
            <a:spLocks noGrp="1"/>
          </p:cNvSpPr>
          <p:nvPr>
            <p:ph type="ftr" sz="quarter" idx="9"/>
          </p:nvPr>
        </p:nvSpPr>
        <p:spPr>
          <a:xfrm>
            <a:off x="2898648" y="6356351"/>
            <a:ext cx="3505196" cy="36576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Rezervirano mjesto broja slajda 6"/>
          <p:cNvSpPr txBox="1">
            <a:spLocks noGrp="1"/>
          </p:cNvSpPr>
          <p:nvPr>
            <p:ph type="sldNum" sz="quarter" idx="8"/>
          </p:nvPr>
        </p:nvSpPr>
        <p:spPr>
          <a:xfrm>
            <a:off x="612648" y="6356351"/>
            <a:ext cx="1981203" cy="365760"/>
          </a:xfrm>
        </p:spPr>
        <p:txBody>
          <a:bodyPr/>
          <a:lstStyle>
            <a:lvl1pPr>
              <a:defRPr/>
            </a:lvl1pPr>
          </a:lstStyle>
          <a:p>
            <a:pPr lvl="0"/>
            <a:fld id="{157E19F1-5FA9-4BDC-8597-A2EB49A5162C}" type="slidenum">
              <a:t>‹#›</a:t>
            </a:fld>
            <a:endParaRPr lang="hr-HR"/>
          </a:p>
        </p:txBody>
      </p:sp>
      <p:sp>
        <p:nvSpPr>
          <p:cNvPr id="6" name="Rezervirano mjesto sadržaja 8"/>
          <p:cNvSpPr txBox="1">
            <a:spLocks noGrp="1"/>
          </p:cNvSpPr>
          <p:nvPr>
            <p:ph idx="1"/>
          </p:nvPr>
        </p:nvSpPr>
        <p:spPr>
          <a:xfrm>
            <a:off x="457200" y="1219196"/>
            <a:ext cx="4041648" cy="49377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Rezervirano mjesto sadržaja 10"/>
          <p:cNvSpPr txBox="1">
            <a:spLocks noGrp="1"/>
          </p:cNvSpPr>
          <p:nvPr>
            <p:ph idx="2"/>
          </p:nvPr>
        </p:nvSpPr>
        <p:spPr>
          <a:xfrm>
            <a:off x="4632194" y="1216152"/>
            <a:ext cx="4041648" cy="49377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1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27"/>
          <p:cNvSpPr/>
          <p:nvPr/>
        </p:nvSpPr>
        <p:spPr>
          <a:xfrm>
            <a:off x="457200" y="6353178"/>
            <a:ext cx="8229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 cap="flat">
            <a:solidFill>
              <a:srgbClr val="9FB8CD"/>
            </a:solidFill>
            <a:custDash>
              <a:ds d="299906" sp="299906"/>
            </a:custDash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  <p:sp>
        <p:nvSpPr>
          <p:cNvPr id="11" name="Ravni poveznik 28"/>
          <p:cNvSpPr/>
          <p:nvPr/>
        </p:nvSpPr>
        <p:spPr>
          <a:xfrm>
            <a:off x="457200" y="1143000"/>
            <a:ext cx="8229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 cap="flat">
            <a:solidFill>
              <a:srgbClr val="9FB8CD"/>
            </a:solidFill>
            <a:custDash>
              <a:ds d="299906" sp="299906"/>
            </a:custDash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  <p:sp>
        <p:nvSpPr>
          <p:cNvPr id="12" name="Jednakokračni trokut 9"/>
          <p:cNvSpPr/>
          <p:nvPr/>
        </p:nvSpPr>
        <p:spPr>
          <a:xfrm rot="5400013">
            <a:off x="419096" y="6467478"/>
            <a:ext cx="190853" cy="1203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9FB8C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 txBox="1">
            <a:spLocks noGrp="1"/>
          </p:cNvSpPr>
          <p:nvPr>
            <p:ph type="body" idx="1"/>
          </p:nvPr>
        </p:nvSpPr>
        <p:spPr>
          <a:xfrm>
            <a:off x="457200" y="1285875"/>
            <a:ext cx="4040184" cy="6858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FB8CD"/>
                </a:solidFill>
              </a:defRPr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teksta 3"/>
          <p:cNvSpPr txBox="1">
            <a:spLocks noGrp="1"/>
          </p:cNvSpPr>
          <p:nvPr>
            <p:ph type="body" idx="3"/>
          </p:nvPr>
        </p:nvSpPr>
        <p:spPr>
          <a:xfrm>
            <a:off x="4648196" y="1295403"/>
            <a:ext cx="4041776" cy="6858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FB8CD"/>
                </a:solidFill>
              </a:defRPr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6"/>
          <p:cNvSpPr txBox="1">
            <a:spLocks noGrp="1"/>
          </p:cNvSpPr>
          <p:nvPr>
            <p:ph type="dt" sz="half" idx="7"/>
          </p:nvPr>
        </p:nvSpPr>
        <p:spPr>
          <a:xfrm>
            <a:off x="6400800" y="6356351"/>
            <a:ext cx="2289044" cy="365760"/>
          </a:xfrm>
        </p:spPr>
        <p:txBody>
          <a:bodyPr/>
          <a:lstStyle>
            <a:lvl1pPr>
              <a:defRPr/>
            </a:lvl1pPr>
          </a:lstStyle>
          <a:p>
            <a:pPr lvl="0"/>
            <a:fld id="{EBA61D91-02EB-4B50-A475-6B3DEB3F45C3}" type="datetime1">
              <a:rPr lang="hr-HR"/>
              <a:pPr lvl="0"/>
              <a:t>31.1.2019.</a:t>
            </a:fld>
            <a:endParaRPr lang="hr-HR"/>
          </a:p>
        </p:txBody>
      </p:sp>
      <p:sp>
        <p:nvSpPr>
          <p:cNvPr id="6" name="Rezervirano mjesto podnožja 7"/>
          <p:cNvSpPr txBox="1">
            <a:spLocks noGrp="1"/>
          </p:cNvSpPr>
          <p:nvPr>
            <p:ph type="ftr" sz="quarter" idx="9"/>
          </p:nvPr>
        </p:nvSpPr>
        <p:spPr>
          <a:xfrm>
            <a:off x="2898648" y="6356351"/>
            <a:ext cx="3505196" cy="36576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Rezervirano mjesto broja slajda 8"/>
          <p:cNvSpPr txBox="1">
            <a:spLocks noGrp="1"/>
          </p:cNvSpPr>
          <p:nvPr>
            <p:ph type="sldNum" sz="quarter" idx="8"/>
          </p:nvPr>
        </p:nvSpPr>
        <p:spPr>
          <a:xfrm>
            <a:off x="612648" y="6356351"/>
            <a:ext cx="1981203" cy="365760"/>
          </a:xfrm>
        </p:spPr>
        <p:txBody>
          <a:bodyPr/>
          <a:lstStyle>
            <a:lvl1pPr>
              <a:defRPr/>
            </a:lvl1pPr>
          </a:lstStyle>
          <a:p>
            <a:pPr lvl="0"/>
            <a:fld id="{6506F009-5690-4D8B-AC18-CB9E460BCE7A}" type="slidenum">
              <a:t>‹#›</a:t>
            </a:fld>
            <a:endParaRPr lang="hr-HR"/>
          </a:p>
        </p:txBody>
      </p:sp>
      <p:sp>
        <p:nvSpPr>
          <p:cNvPr id="8" name="Rezervirano mjesto sadržaja 10"/>
          <p:cNvSpPr txBox="1">
            <a:spLocks noGrp="1"/>
          </p:cNvSpPr>
          <p:nvPr>
            <p:ph idx="2"/>
          </p:nvPr>
        </p:nvSpPr>
        <p:spPr>
          <a:xfrm>
            <a:off x="457200" y="2133596"/>
            <a:ext cx="4038603" cy="40386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9" name="Rezervirano mjesto sadržaja 12"/>
          <p:cNvSpPr txBox="1">
            <a:spLocks noGrp="1"/>
          </p:cNvSpPr>
          <p:nvPr>
            <p:ph idx="4"/>
          </p:nvPr>
        </p:nvSpPr>
        <p:spPr>
          <a:xfrm>
            <a:off x="4648196" y="2133596"/>
            <a:ext cx="4038603" cy="40386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5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27"/>
          <p:cNvSpPr/>
          <p:nvPr/>
        </p:nvSpPr>
        <p:spPr>
          <a:xfrm>
            <a:off x="457200" y="6353178"/>
            <a:ext cx="8229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 cap="flat">
            <a:solidFill>
              <a:srgbClr val="9FB8CD"/>
            </a:solidFill>
            <a:custDash>
              <a:ds d="299906" sp="299906"/>
            </a:custDash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  <p:sp>
        <p:nvSpPr>
          <p:cNvPr id="8" name="Ravni poveznik 28"/>
          <p:cNvSpPr/>
          <p:nvPr/>
        </p:nvSpPr>
        <p:spPr>
          <a:xfrm>
            <a:off x="457200" y="1143000"/>
            <a:ext cx="8229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 cap="flat">
            <a:solidFill>
              <a:srgbClr val="9FB8CD"/>
            </a:solidFill>
            <a:custDash>
              <a:ds d="299906" sp="299906"/>
            </a:custDash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  <p:sp>
        <p:nvSpPr>
          <p:cNvPr id="9" name="Jednakokračni trokut 9"/>
          <p:cNvSpPr/>
          <p:nvPr/>
        </p:nvSpPr>
        <p:spPr>
          <a:xfrm rot="5400013">
            <a:off x="419096" y="6467478"/>
            <a:ext cx="190853" cy="1203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9FB8C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datuma 2"/>
          <p:cNvSpPr txBox="1">
            <a:spLocks noGrp="1"/>
          </p:cNvSpPr>
          <p:nvPr>
            <p:ph type="dt" sz="half" idx="7"/>
          </p:nvPr>
        </p:nvSpPr>
        <p:spPr>
          <a:xfrm>
            <a:off x="6400800" y="6356351"/>
            <a:ext cx="2289044" cy="365760"/>
          </a:xfrm>
        </p:spPr>
        <p:txBody>
          <a:bodyPr/>
          <a:lstStyle>
            <a:lvl1pPr>
              <a:defRPr/>
            </a:lvl1pPr>
          </a:lstStyle>
          <a:p>
            <a:pPr lvl="0"/>
            <a:fld id="{9FC44D8B-988A-46F6-9363-7E5FA7A8CBE0}" type="datetime1">
              <a:rPr lang="hr-HR"/>
              <a:pPr lvl="0"/>
              <a:t>31.1.2019.</a:t>
            </a:fld>
            <a:endParaRPr lang="hr-HR"/>
          </a:p>
        </p:txBody>
      </p:sp>
      <p:sp>
        <p:nvSpPr>
          <p:cNvPr id="4" name="Rezervirano mjesto podnožja 3"/>
          <p:cNvSpPr txBox="1">
            <a:spLocks noGrp="1"/>
          </p:cNvSpPr>
          <p:nvPr>
            <p:ph type="ftr" sz="quarter" idx="9"/>
          </p:nvPr>
        </p:nvSpPr>
        <p:spPr>
          <a:xfrm>
            <a:off x="2898648" y="6356351"/>
            <a:ext cx="3505196" cy="36576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Rezervirano mjesto broja slajda 4"/>
          <p:cNvSpPr txBox="1">
            <a:spLocks noGrp="1"/>
          </p:cNvSpPr>
          <p:nvPr>
            <p:ph type="sldNum" sz="quarter" idx="8"/>
          </p:nvPr>
        </p:nvSpPr>
        <p:spPr>
          <a:xfrm>
            <a:off x="612648" y="6356351"/>
            <a:ext cx="1981203" cy="365760"/>
          </a:xfrm>
        </p:spPr>
        <p:txBody>
          <a:bodyPr/>
          <a:lstStyle>
            <a:lvl1pPr>
              <a:defRPr/>
            </a:lvl1pPr>
          </a:lstStyle>
          <a:p>
            <a:pPr lvl="0"/>
            <a:fld id="{B4C343C4-DE50-4320-8E59-A4FDA78EED60}" type="slidenum">
              <a:t>‹#›</a:t>
            </a:fld>
            <a:endParaRPr lang="hr-HR"/>
          </a:p>
        </p:txBody>
      </p:sp>
      <p:sp>
        <p:nvSpPr>
          <p:cNvPr id="6" name="Jednakokračni trokut 5"/>
          <p:cNvSpPr/>
          <p:nvPr/>
        </p:nvSpPr>
        <p:spPr>
          <a:xfrm rot="5400013">
            <a:off x="419096" y="6467478"/>
            <a:ext cx="190853" cy="1203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9FB8C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2848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 txBox="1">
            <a:spLocks noGrp="1"/>
          </p:cNvSpPr>
          <p:nvPr>
            <p:ph type="dt" sz="half" idx="7"/>
          </p:nvPr>
        </p:nvSpPr>
        <p:spPr>
          <a:xfrm>
            <a:off x="6400800" y="6356351"/>
            <a:ext cx="2289044" cy="365760"/>
          </a:xfrm>
        </p:spPr>
        <p:txBody>
          <a:bodyPr/>
          <a:lstStyle>
            <a:lvl1pPr>
              <a:defRPr/>
            </a:lvl1pPr>
          </a:lstStyle>
          <a:p>
            <a:pPr lvl="0"/>
            <a:fld id="{2D4D8552-EA15-41F7-8C36-4BED4CA61168}" type="datetime1">
              <a:rPr lang="hr-HR"/>
              <a:pPr lvl="0"/>
              <a:t>31.1.2019.</a:t>
            </a:fld>
            <a:endParaRPr lang="hr-HR"/>
          </a:p>
        </p:txBody>
      </p:sp>
      <p:sp>
        <p:nvSpPr>
          <p:cNvPr id="3" name="Rezervirano mjesto podnožja 2"/>
          <p:cNvSpPr txBox="1">
            <a:spLocks noGrp="1"/>
          </p:cNvSpPr>
          <p:nvPr>
            <p:ph type="ftr" sz="quarter" idx="9"/>
          </p:nvPr>
        </p:nvSpPr>
        <p:spPr>
          <a:xfrm>
            <a:off x="2898648" y="6356351"/>
            <a:ext cx="3505196" cy="36576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4" name="Rezervirano mjesto broja slajda 3"/>
          <p:cNvSpPr txBox="1">
            <a:spLocks noGrp="1"/>
          </p:cNvSpPr>
          <p:nvPr>
            <p:ph type="sldNum" sz="quarter" idx="8"/>
          </p:nvPr>
        </p:nvSpPr>
        <p:spPr>
          <a:xfrm>
            <a:off x="612648" y="6356351"/>
            <a:ext cx="1981203" cy="365760"/>
          </a:xfrm>
        </p:spPr>
        <p:txBody>
          <a:bodyPr/>
          <a:lstStyle>
            <a:lvl1pPr>
              <a:defRPr/>
            </a:lvl1pPr>
          </a:lstStyle>
          <a:p>
            <a:pPr lvl="0"/>
            <a:fld id="{49B86B19-DCBA-47D7-99E0-D41FE5E3ED67}" type="slidenum">
              <a:t>‹#›</a:t>
            </a:fld>
            <a:endParaRPr lang="hr-HR"/>
          </a:p>
        </p:txBody>
      </p:sp>
      <p:sp>
        <p:nvSpPr>
          <p:cNvPr id="5" name="Ravni poveznik 4"/>
          <p:cNvSpPr/>
          <p:nvPr/>
        </p:nvSpPr>
        <p:spPr>
          <a:xfrm>
            <a:off x="457200" y="6353178"/>
            <a:ext cx="8229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 cap="flat">
            <a:solidFill>
              <a:srgbClr val="9FB8CD"/>
            </a:solidFill>
            <a:custDash>
              <a:ds d="299906" sp="299906"/>
            </a:custDash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  <p:sp>
        <p:nvSpPr>
          <p:cNvPr id="6" name="Jednakokračni trokut 5"/>
          <p:cNvSpPr/>
          <p:nvPr/>
        </p:nvSpPr>
        <p:spPr>
          <a:xfrm rot="5400013">
            <a:off x="419096" y="6467478"/>
            <a:ext cx="190853" cy="1203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9FB8C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54238220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6324603" y="304796"/>
            <a:ext cx="2514600" cy="838203"/>
          </a:xfrm>
        </p:spPr>
        <p:txBody>
          <a:bodyPr/>
          <a:lstStyle>
            <a:lvl1pPr>
              <a:defRPr sz="2000" b="1">
                <a:latin typeface="Gill Sans MT"/>
              </a:defRPr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 txBox="1">
            <a:spLocks noGrp="1"/>
          </p:cNvSpPr>
          <p:nvPr>
            <p:ph type="body" idx="2"/>
          </p:nvPr>
        </p:nvSpPr>
        <p:spPr>
          <a:xfrm>
            <a:off x="6324603" y="1219196"/>
            <a:ext cx="2514600" cy="4843467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rgbClr val="464653"/>
                </a:solidFill>
              </a:defRPr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4"/>
          <p:cNvSpPr txBox="1">
            <a:spLocks noGrp="1"/>
          </p:cNvSpPr>
          <p:nvPr>
            <p:ph type="dt" sz="half" idx="7"/>
          </p:nvPr>
        </p:nvSpPr>
        <p:spPr>
          <a:xfrm>
            <a:off x="6400800" y="6356351"/>
            <a:ext cx="2289044" cy="365760"/>
          </a:xfrm>
        </p:spPr>
        <p:txBody>
          <a:bodyPr/>
          <a:lstStyle>
            <a:lvl1pPr>
              <a:defRPr/>
            </a:lvl1pPr>
          </a:lstStyle>
          <a:p>
            <a:pPr lvl="0"/>
            <a:fld id="{F8E0E8E8-24D1-4ABE-8B61-4A9268EDEBBA}" type="datetime1">
              <a:rPr lang="hr-HR"/>
              <a:pPr lvl="0"/>
              <a:t>31.1.2019.</a:t>
            </a:fld>
            <a:endParaRPr lang="hr-HR"/>
          </a:p>
        </p:txBody>
      </p:sp>
      <p:sp>
        <p:nvSpPr>
          <p:cNvPr id="5" name="Rezervirano mjesto podnožja 5"/>
          <p:cNvSpPr txBox="1">
            <a:spLocks noGrp="1"/>
          </p:cNvSpPr>
          <p:nvPr>
            <p:ph type="ftr" sz="quarter" idx="9"/>
          </p:nvPr>
        </p:nvSpPr>
        <p:spPr>
          <a:xfrm>
            <a:off x="2898648" y="6356351"/>
            <a:ext cx="3505196" cy="36576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Rezervirano mjesto broja slajda 6"/>
          <p:cNvSpPr txBox="1">
            <a:spLocks noGrp="1"/>
          </p:cNvSpPr>
          <p:nvPr>
            <p:ph type="sldNum" sz="quarter" idx="8"/>
          </p:nvPr>
        </p:nvSpPr>
        <p:spPr>
          <a:xfrm>
            <a:off x="612648" y="6356351"/>
            <a:ext cx="1981203" cy="365760"/>
          </a:xfrm>
        </p:spPr>
        <p:txBody>
          <a:bodyPr/>
          <a:lstStyle>
            <a:lvl1pPr>
              <a:defRPr/>
            </a:lvl1pPr>
          </a:lstStyle>
          <a:p>
            <a:pPr lvl="0"/>
            <a:fld id="{D9843442-0D77-4274-82D3-57A374856430}" type="slidenum">
              <a:t>‹#›</a:t>
            </a:fld>
            <a:endParaRPr lang="hr-HR"/>
          </a:p>
        </p:txBody>
      </p:sp>
      <p:sp>
        <p:nvSpPr>
          <p:cNvPr id="7" name="Ravni poveznik 7"/>
          <p:cNvSpPr/>
          <p:nvPr/>
        </p:nvSpPr>
        <p:spPr>
          <a:xfrm>
            <a:off x="457200" y="6353178"/>
            <a:ext cx="8229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 cap="flat">
            <a:solidFill>
              <a:srgbClr val="9FB8CD"/>
            </a:solidFill>
            <a:custDash>
              <a:ds d="299906" sp="299906"/>
            </a:custDash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  <p:sp>
        <p:nvSpPr>
          <p:cNvPr id="8" name="Ravni poveznik 9"/>
          <p:cNvSpPr/>
          <p:nvPr/>
        </p:nvSpPr>
        <p:spPr>
          <a:xfrm rot="5400013">
            <a:off x="3160641" y="3324228"/>
            <a:ext cx="603504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 cap="flat">
            <a:solidFill>
              <a:srgbClr val="9FB8CD"/>
            </a:solidFill>
            <a:custDash>
              <a:ds d="299906" sp="299906"/>
            </a:custDash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  <p:sp>
        <p:nvSpPr>
          <p:cNvPr id="9" name="Jednakokračni trokut 8"/>
          <p:cNvSpPr/>
          <p:nvPr/>
        </p:nvSpPr>
        <p:spPr>
          <a:xfrm rot="5400013">
            <a:off x="419096" y="6467478"/>
            <a:ext cx="190853" cy="1203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9FB8C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10" name="Rezervirano mjesto sadržaja 11"/>
          <p:cNvSpPr txBox="1">
            <a:spLocks noGrp="1"/>
          </p:cNvSpPr>
          <p:nvPr>
            <p:ph idx="1"/>
          </p:nvPr>
        </p:nvSpPr>
        <p:spPr>
          <a:xfrm>
            <a:off x="304796" y="304796"/>
            <a:ext cx="5715000" cy="5715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Pr>
        <a:solidFill>
          <a:srgbClr val="464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457200" y="500853"/>
            <a:ext cx="8229600" cy="674690"/>
          </a:xfrm>
          <a:ln w="9528">
            <a:solidFill>
              <a:srgbClr val="727CA3"/>
            </a:solidFill>
            <a:prstDash val="solid"/>
          </a:ln>
        </p:spPr>
        <p:txBody>
          <a:bodyPr lIns="274320" anchor="ctr"/>
          <a:lstStyle>
            <a:lvl1pPr algn="r"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slike 2"/>
          <p:cNvSpPr txBox="1">
            <a:spLocks noGrp="1"/>
          </p:cNvSpPr>
          <p:nvPr>
            <p:ph type="pic" idx="1"/>
          </p:nvPr>
        </p:nvSpPr>
        <p:spPr>
          <a:xfrm>
            <a:off x="457200" y="1904996"/>
            <a:ext cx="8229600" cy="4270248"/>
          </a:xfrm>
          <a:solidFill>
            <a:srgbClr val="BCBCBC"/>
          </a:solidFill>
        </p:spPr>
        <p:txBody>
          <a:bodyPr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Rezervirano mjesto teksta 3"/>
          <p:cNvSpPr txBox="1">
            <a:spLocks noGrp="1"/>
          </p:cNvSpPr>
          <p:nvPr>
            <p:ph type="body" idx="2"/>
          </p:nvPr>
        </p:nvSpPr>
        <p:spPr>
          <a:xfrm>
            <a:off x="457200" y="1219196"/>
            <a:ext cx="8229600" cy="533396"/>
          </a:xfrm>
        </p:spPr>
        <p:txBody>
          <a:bodyPr anchor="ctr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 txBox="1">
            <a:spLocks noGrp="1"/>
          </p:cNvSpPr>
          <p:nvPr>
            <p:ph type="dt" sz="half" idx="7"/>
          </p:nvPr>
        </p:nvSpPr>
        <p:spPr>
          <a:xfrm>
            <a:off x="6400800" y="6356351"/>
            <a:ext cx="2289044" cy="365760"/>
          </a:xfrm>
        </p:spPr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pPr lvl="0"/>
            <a:fld id="{53BC81B2-5028-4984-8C69-025D946DDEB6}" type="datetime1">
              <a:rPr lang="hr-HR"/>
              <a:pPr lvl="0"/>
              <a:t>31.1.2019.</a:t>
            </a:fld>
            <a:endParaRPr lang="hr-HR"/>
          </a:p>
        </p:txBody>
      </p:sp>
      <p:sp>
        <p:nvSpPr>
          <p:cNvPr id="6" name="Rezervirano mjesto podnožja 5"/>
          <p:cNvSpPr txBox="1">
            <a:spLocks noGrp="1"/>
          </p:cNvSpPr>
          <p:nvPr>
            <p:ph type="ftr" sz="quarter" idx="9"/>
          </p:nvPr>
        </p:nvSpPr>
        <p:spPr>
          <a:xfrm>
            <a:off x="2898648" y="6356351"/>
            <a:ext cx="3505196" cy="365760"/>
          </a:xfrm>
        </p:spPr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pPr lvl="0"/>
            <a:endParaRPr lang="hr-HR"/>
          </a:p>
        </p:txBody>
      </p:sp>
      <p:sp>
        <p:nvSpPr>
          <p:cNvPr id="7" name="Rezervirano mjesto broja slajda 6"/>
          <p:cNvSpPr txBox="1">
            <a:spLocks noGrp="1"/>
          </p:cNvSpPr>
          <p:nvPr>
            <p:ph type="sldNum" sz="quarter" idx="8"/>
          </p:nvPr>
        </p:nvSpPr>
        <p:spPr>
          <a:xfrm>
            <a:off x="612648" y="6356351"/>
            <a:ext cx="1981203" cy="365760"/>
          </a:xfrm>
        </p:spPr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pPr lvl="0"/>
            <a:fld id="{E2FFCC53-D218-42C1-BE39-3B63117D9192}" type="slidenum">
              <a:t>‹#›</a:t>
            </a:fld>
            <a:endParaRPr lang="hr-HR"/>
          </a:p>
        </p:txBody>
      </p:sp>
      <p:sp>
        <p:nvSpPr>
          <p:cNvPr id="8" name="Ravni poveznik 7"/>
          <p:cNvSpPr/>
          <p:nvPr/>
        </p:nvSpPr>
        <p:spPr>
          <a:xfrm>
            <a:off x="457200" y="6353178"/>
            <a:ext cx="8229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 cap="flat">
            <a:solidFill>
              <a:srgbClr val="9FB8CD"/>
            </a:solidFill>
            <a:custDash>
              <a:ds d="299906" sp="299906"/>
            </a:custDash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9" name="Jednakokračni trokut 8"/>
          <p:cNvSpPr/>
          <p:nvPr/>
        </p:nvSpPr>
        <p:spPr>
          <a:xfrm rot="5400013">
            <a:off x="419096" y="6467478"/>
            <a:ext cx="190853" cy="1203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9FB8C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457200" y="500853"/>
            <a:ext cx="182880" cy="685800"/>
          </a:xfrm>
          <a:prstGeom prst="rect">
            <a:avLst/>
          </a:prstGeom>
          <a:solidFill>
            <a:srgbClr val="727CA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01855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21"/>
          <p:cNvSpPr txBox="1">
            <a:spLocks noGrp="1"/>
          </p:cNvSpPr>
          <p:nvPr>
            <p:ph type="title"/>
          </p:nvPr>
        </p:nvSpPr>
        <p:spPr>
          <a:xfrm>
            <a:off x="457200" y="152403"/>
            <a:ext cx="8229600" cy="9905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teksta 12"/>
          <p:cNvSpPr txBox="1">
            <a:spLocks noGrp="1"/>
          </p:cNvSpPr>
          <p:nvPr>
            <p:ph type="body" idx="1"/>
          </p:nvPr>
        </p:nvSpPr>
        <p:spPr>
          <a:xfrm>
            <a:off x="457200" y="1219196"/>
            <a:ext cx="8229600" cy="49103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13"/>
          <p:cNvSpPr txBox="1">
            <a:spLocks noGrp="1"/>
          </p:cNvSpPr>
          <p:nvPr>
            <p:ph type="dt" sz="half" idx="2"/>
          </p:nvPr>
        </p:nvSpPr>
        <p:spPr>
          <a:xfrm>
            <a:off x="6400800" y="6356351"/>
            <a:ext cx="2289044" cy="365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400" b="0" i="0" u="none" strike="noStrike" kern="1200" cap="none" spc="0" baseline="0">
                <a:solidFill>
                  <a:srgbClr val="464653"/>
                </a:solidFill>
                <a:uFillTx/>
                <a:latin typeface="Gill Sans MT"/>
              </a:defRPr>
            </a:lvl1pPr>
          </a:lstStyle>
          <a:p>
            <a:pPr lvl="0"/>
            <a:fld id="{64E7E010-1568-4ADF-A203-6E8289CD360A}" type="datetime1">
              <a:rPr lang="hr-HR"/>
              <a:pPr lvl="0"/>
              <a:t>31.1.2019.</a:t>
            </a:fld>
            <a:endParaRPr lang="hr-HR"/>
          </a:p>
        </p:txBody>
      </p:sp>
      <p:sp>
        <p:nvSpPr>
          <p:cNvPr id="5" name="Rezervirano mjesto podnožja 2"/>
          <p:cNvSpPr txBox="1">
            <a:spLocks noGrp="1"/>
          </p:cNvSpPr>
          <p:nvPr>
            <p:ph type="ftr" sz="quarter" idx="3"/>
          </p:nvPr>
        </p:nvSpPr>
        <p:spPr>
          <a:xfrm>
            <a:off x="2898648" y="6356351"/>
            <a:ext cx="3505196" cy="365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400" b="0" i="0" u="none" strike="noStrike" kern="1200" cap="none" spc="0" baseline="0">
                <a:solidFill>
                  <a:srgbClr val="464653"/>
                </a:solidFill>
                <a:uFillTx/>
                <a:latin typeface="Gill Sans MT"/>
              </a:defRPr>
            </a:lvl1pPr>
          </a:lstStyle>
          <a:p>
            <a:pPr lvl="0"/>
            <a:endParaRPr lang="hr-HR"/>
          </a:p>
        </p:txBody>
      </p:sp>
      <p:sp>
        <p:nvSpPr>
          <p:cNvPr id="6" name="Rezervirano mjesto broja slajda 22"/>
          <p:cNvSpPr txBox="1">
            <a:spLocks noGrp="1"/>
          </p:cNvSpPr>
          <p:nvPr>
            <p:ph type="sldNum" sz="quarter" idx="4"/>
          </p:nvPr>
        </p:nvSpPr>
        <p:spPr>
          <a:xfrm>
            <a:off x="612648" y="6356351"/>
            <a:ext cx="1981203" cy="365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400" b="0" i="0" u="none" strike="noStrike" kern="1200" cap="none" spc="0" baseline="0">
                <a:solidFill>
                  <a:srgbClr val="464653"/>
                </a:solidFill>
                <a:uFillTx/>
                <a:latin typeface="Gill Sans MT"/>
              </a:defRPr>
            </a:lvl1pPr>
          </a:lstStyle>
          <a:p>
            <a:pPr lvl="0"/>
            <a:fld id="{520ABB08-7C46-4254-A704-F9DE5536054E}" type="slidenum">
              <a:t>‹#›</a:t>
            </a:fld>
            <a:endParaRPr lang="hr-HR"/>
          </a:p>
        </p:txBody>
      </p:sp>
      <p:sp>
        <p:nvSpPr>
          <p:cNvPr id="7" name="Ravni poveznik 27"/>
          <p:cNvSpPr/>
          <p:nvPr/>
        </p:nvSpPr>
        <p:spPr>
          <a:xfrm>
            <a:off x="457200" y="6353178"/>
            <a:ext cx="8229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 cap="flat">
            <a:solidFill>
              <a:srgbClr val="9FB8CD"/>
            </a:solidFill>
            <a:custDash>
              <a:ds d="299906" sp="299906"/>
            </a:custDash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  <p:sp>
        <p:nvSpPr>
          <p:cNvPr id="8" name="Ravni poveznik 28"/>
          <p:cNvSpPr/>
          <p:nvPr/>
        </p:nvSpPr>
        <p:spPr>
          <a:xfrm>
            <a:off x="457200" y="1143000"/>
            <a:ext cx="8229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 cap="flat">
            <a:solidFill>
              <a:srgbClr val="9FB8CD"/>
            </a:solidFill>
            <a:custDash>
              <a:ds d="299906" sp="299906"/>
            </a:custDash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  <p:sp>
        <p:nvSpPr>
          <p:cNvPr id="9" name="Jednakokračni trokut 9"/>
          <p:cNvSpPr/>
          <p:nvPr/>
        </p:nvSpPr>
        <p:spPr>
          <a:xfrm rot="5400013">
            <a:off x="419096" y="6467478"/>
            <a:ext cx="190853" cy="1203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9FB8C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hr-HR" sz="3200" b="0" i="0" u="none" strike="noStrike" kern="1200" cap="none" spc="0" baseline="0">
          <a:solidFill>
            <a:srgbClr val="464653"/>
          </a:solidFill>
          <a:uFillTx/>
          <a:latin typeface="Bookman Old Style"/>
        </a:defRPr>
      </a:lvl1pPr>
    </p:titleStyle>
    <p:bodyStyle>
      <a:lvl1pPr marL="274320" marR="0" lvl="0" indent="-27432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727CA3"/>
        </a:buClr>
        <a:buSzPct val="76000"/>
        <a:buFont typeface="Wingdings 3"/>
        <a:buChar char=""/>
        <a:tabLst/>
        <a:defRPr lang="hr-HR" sz="2600" b="0" i="0" u="none" strike="noStrike" kern="1200" cap="none" spc="0" baseline="0">
          <a:solidFill>
            <a:srgbClr val="000000"/>
          </a:solidFill>
          <a:uFillTx/>
          <a:latin typeface="Gill Sans MT"/>
        </a:defRPr>
      </a:lvl1pPr>
      <a:lvl2pPr marL="548640" marR="0" lvl="1" indent="-27432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9FB8CD"/>
        </a:buClr>
        <a:buSzPct val="76000"/>
        <a:buFont typeface="Wingdings 3"/>
        <a:buChar char=""/>
        <a:tabLst/>
        <a:defRPr lang="hr-HR" sz="2300" b="0" i="0" u="none" strike="noStrike" kern="1200" cap="none" spc="0" baseline="0">
          <a:solidFill>
            <a:srgbClr val="464653"/>
          </a:solidFill>
          <a:uFillTx/>
          <a:latin typeface="Gill Sans MT"/>
        </a:defRPr>
      </a:lvl2pPr>
      <a:lvl3pPr marL="822960" marR="0" lvl="2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BCBCBC"/>
        </a:buClr>
        <a:buSzPct val="76000"/>
        <a:buFont typeface="Wingdings 3"/>
        <a:buChar char=""/>
        <a:tabLst/>
        <a:defRPr lang="hr-HR" sz="2000" b="0" i="0" u="none" strike="noStrike" kern="1200" cap="none" spc="0" baseline="0">
          <a:solidFill>
            <a:srgbClr val="000000"/>
          </a:solidFill>
          <a:uFillTx/>
          <a:latin typeface="Gill Sans MT"/>
        </a:defRPr>
      </a:lvl3pPr>
      <a:lvl4pPr marL="1097280" marR="0" lvl="3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8BA2B4"/>
        </a:buClr>
        <a:buSzPct val="70000"/>
        <a:buFont typeface="Wingdings"/>
        <a:buChar char=""/>
        <a:tabLst/>
        <a:defRPr lang="hr-HR" sz="1800" b="0" i="0" u="none" strike="noStrike" kern="1200" cap="none" spc="0" baseline="0">
          <a:solidFill>
            <a:srgbClr val="000000"/>
          </a:solidFill>
          <a:uFillTx/>
          <a:latin typeface="Gill Sans MT"/>
        </a:defRPr>
      </a:lvl4pPr>
      <a:lvl5pPr marL="1371600" marR="0" lvl="4" indent="-228600" algn="l" defTabSz="914400" rtl="0" fontAlgn="auto" hangingPunct="1">
        <a:lnSpc>
          <a:spcPct val="100000"/>
        </a:lnSpc>
        <a:spcBef>
          <a:spcPts val="300"/>
        </a:spcBef>
        <a:spcAft>
          <a:spcPts val="0"/>
        </a:spcAft>
        <a:buClr>
          <a:srgbClr val="9FB8CD"/>
        </a:buClr>
        <a:buSzPct val="70000"/>
        <a:buFont typeface="Wingdings"/>
        <a:buChar char=""/>
        <a:tabLst/>
        <a:defRPr lang="hr-HR" sz="1600" b="0" i="0" u="none" strike="noStrike" kern="1200" cap="none" spc="0" baseline="0">
          <a:solidFill>
            <a:srgbClr val="000000"/>
          </a:solidFill>
          <a:uFillTx/>
          <a:latin typeface="Gill Sans M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i-sdz.hr/prirodoslovlje/" TargetMode="External"/><Relationship Id="rId13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hyperlink" Target="https://ci-sdz.hr/nove_tehnologije/" TargetMode="Externa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i-sdz.hr/informatika/" TargetMode="External"/><Relationship Id="rId11" Type="http://schemas.openxmlformats.org/officeDocument/2006/relationships/diagramQuickStyle" Target="../diagrams/quickStyle2.xml"/><Relationship Id="rId5" Type="http://schemas.openxmlformats.org/officeDocument/2006/relationships/hyperlink" Target="https://ci-sdz.hr/matematika/" TargetMode="External"/><Relationship Id="rId10" Type="http://schemas.openxmlformats.org/officeDocument/2006/relationships/diagramLayout" Target="../diagrams/layout2.xml"/><Relationship Id="rId4" Type="http://schemas.microsoft.com/office/2007/relationships/hdphoto" Target="../media/hdphoto1.wdp"/><Relationship Id="rId9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s-prirodoslovna-tehnicka-st.skole.hr/" TargetMode="External"/><Relationship Id="rId3" Type="http://schemas.openxmlformats.org/officeDocument/2006/relationships/hyperlink" Target="http://www.dalmacija.hr/" TargetMode="External"/><Relationship Id="rId7" Type="http://schemas.openxmlformats.org/officeDocument/2006/relationships/hyperlink" Target="http://www.ss-tehnicka-st.skole.h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s-elektrotehnicka-st.skole.hr/" TargetMode="External"/><Relationship Id="rId11" Type="http://schemas.microsoft.com/office/2007/relationships/hdphoto" Target="../media/hdphoto1.wdp"/><Relationship Id="rId5" Type="http://schemas.openxmlformats.org/officeDocument/2006/relationships/hyperlink" Target="http://www.trema.hr/" TargetMode="External"/><Relationship Id="rId10" Type="http://schemas.openxmlformats.org/officeDocument/2006/relationships/image" Target="../media/image2.jpeg"/><Relationship Id="rId4" Type="http://schemas.openxmlformats.org/officeDocument/2006/relationships/hyperlink" Target="http://www.ci-sdz.hr/" TargetMode="External"/><Relationship Id="rId9" Type="http://schemas.openxmlformats.org/officeDocument/2006/relationships/image" Target="../media/image1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-sdz.h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s://ci-sdz.hr/dokumenti/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hyperlink" Target="https://ci-sdz.hr/matematika/" TargetMode="External"/><Relationship Id="rId7" Type="http://schemas.openxmlformats.org/officeDocument/2006/relationships/hyperlink" Target="https://ci-sdz.hr/" TargetMode="External"/><Relationship Id="rId2" Type="http://schemas.openxmlformats.org/officeDocument/2006/relationships/hyperlink" Target="https://ci-sdz.hr/dokument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i-sdz.hr/prirodoslovlje/" TargetMode="External"/><Relationship Id="rId5" Type="http://schemas.openxmlformats.org/officeDocument/2006/relationships/hyperlink" Target="https://ci-sdz.hr/nove_tehnologije/" TargetMode="External"/><Relationship Id="rId10" Type="http://schemas.microsoft.com/office/2007/relationships/hdphoto" Target="../media/hdphoto1.wdp"/><Relationship Id="rId4" Type="http://schemas.openxmlformats.org/officeDocument/2006/relationships/hyperlink" Target="https://ci-sdz.hr/informatika/" TargetMode="External"/><Relationship Id="rId9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kole-sdz.hr/konferencija/od-ideje-do-realizacije/" TargetMode="External"/><Relationship Id="rId2" Type="http://schemas.openxmlformats.org/officeDocument/2006/relationships/hyperlink" Target="https://ci-sdz.hr/konferencij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i-sdz.hr/edukacij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tif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ctrTitle"/>
          </p:nvPr>
        </p:nvSpPr>
        <p:spPr>
          <a:xfrm>
            <a:off x="1331640" y="3725595"/>
            <a:ext cx="6840763" cy="1568521"/>
          </a:xfrm>
        </p:spPr>
        <p:txBody>
          <a:bodyPr/>
          <a:lstStyle/>
          <a:p>
            <a:pPr lvl="0" algn="ctr"/>
            <a:r>
              <a:rPr lang="hr-HR" sz="2400" dirty="0"/>
              <a:t>Centar izvrsnosti </a:t>
            </a:r>
            <a:br>
              <a:rPr lang="hr-HR" sz="2400" dirty="0"/>
            </a:br>
            <a:r>
              <a:rPr lang="hr-HR" sz="2400" dirty="0"/>
              <a:t>Splitsko-dalmatinske županije</a:t>
            </a:r>
            <a:br>
              <a:rPr lang="hr-HR" sz="2400" dirty="0"/>
            </a:br>
            <a:r>
              <a:rPr lang="hr-HR" sz="2400" dirty="0"/>
              <a:t>šk. god. 2018./2019.</a:t>
            </a:r>
          </a:p>
        </p:txBody>
      </p:sp>
      <p:sp>
        <p:nvSpPr>
          <p:cNvPr id="3" name="Podnaslov 2"/>
          <p:cNvSpPr txBox="1">
            <a:spLocks noGrp="1"/>
          </p:cNvSpPr>
          <p:nvPr>
            <p:ph type="subTitle" idx="1"/>
          </p:nvPr>
        </p:nvSpPr>
        <p:spPr>
          <a:xfrm>
            <a:off x="2614802" y="5163491"/>
            <a:ext cx="5712174" cy="754489"/>
          </a:xfrm>
        </p:spPr>
        <p:txBody>
          <a:bodyPr/>
          <a:lstStyle/>
          <a:p>
            <a:pPr lvl="0"/>
            <a:r>
              <a:rPr lang="hr-HR" sz="1800" b="1" dirty="0"/>
              <a:t>Split, 19. rujna 2018.</a:t>
            </a:r>
          </a:p>
          <a:p>
            <a:pPr lvl="0"/>
            <a:endParaRPr lang="hr-HR" dirty="0"/>
          </a:p>
        </p:txBody>
      </p:sp>
      <p:sp>
        <p:nvSpPr>
          <p:cNvPr id="4" name="Pravokutnik 6"/>
          <p:cNvSpPr/>
          <p:nvPr/>
        </p:nvSpPr>
        <p:spPr>
          <a:xfrm>
            <a:off x="899595" y="4926539"/>
            <a:ext cx="7344817" cy="86640"/>
          </a:xfrm>
          <a:prstGeom prst="rect">
            <a:avLst/>
          </a:prstGeom>
          <a:gradFill>
            <a:gsLst>
              <a:gs pos="0">
                <a:srgbClr val="006A96"/>
              </a:gs>
              <a:gs pos="100000">
                <a:srgbClr val="009AD9"/>
              </a:gs>
            </a:gsLst>
            <a:lin ang="135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898" y="609963"/>
            <a:ext cx="1195505" cy="184205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5" y="609963"/>
            <a:ext cx="2278320" cy="10689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/>
              <a:t>Nastavnik za nastavnika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800" dirty="0"/>
              <a:t>Program </a:t>
            </a:r>
            <a:r>
              <a:rPr lang="hr-HR" sz="1800" b="1" dirty="0"/>
              <a:t>„Nastavnik za nastavnika“</a:t>
            </a:r>
            <a:r>
              <a:rPr lang="hr-HR" sz="1800" dirty="0"/>
              <a:t> - prijedlog edukacija odgojno obrazovnih djelatnika kroz hibridan način provedbe, modularni tip </a:t>
            </a:r>
          </a:p>
          <a:p>
            <a:pPr lvl="1"/>
            <a:r>
              <a:rPr lang="hr-HR" sz="1500" dirty="0"/>
              <a:t>ukupno 120 sati edukacije; okvirno 9 sati po modulu</a:t>
            </a:r>
          </a:p>
          <a:p>
            <a:pPr marL="0" indent="0">
              <a:buNone/>
            </a:pPr>
            <a:endParaRPr lang="hr-HR" sz="1800" dirty="0"/>
          </a:p>
          <a:p>
            <a:r>
              <a:rPr lang="hr-HR" sz="1800" dirty="0"/>
              <a:t>Prijedlog modula: </a:t>
            </a:r>
          </a:p>
          <a:p>
            <a:pPr lvl="1"/>
            <a:r>
              <a:rPr lang="hr-HR" sz="1800" dirty="0"/>
              <a:t>izrada kurikuluma temeljena na ishodima učenja,  </a:t>
            </a:r>
          </a:p>
          <a:p>
            <a:pPr lvl="1"/>
            <a:r>
              <a:rPr lang="hr-HR" sz="1800" dirty="0"/>
              <a:t>upotreba informacijsko komunikacijske tehnologije u nastavnom procesu, </a:t>
            </a:r>
          </a:p>
          <a:p>
            <a:pPr lvl="1"/>
            <a:r>
              <a:rPr lang="hr-HR" sz="1800" dirty="0"/>
              <a:t>mentorski rad, </a:t>
            </a:r>
          </a:p>
          <a:p>
            <a:pPr lvl="1"/>
            <a:r>
              <a:rPr lang="hr-HR" sz="1800" dirty="0"/>
              <a:t>aktivne i inkluzivne metode učenja</a:t>
            </a:r>
          </a:p>
          <a:p>
            <a:pPr lvl="1"/>
            <a:r>
              <a:rPr lang="hr-HR" sz="1800" dirty="0"/>
              <a:t>projektno poučavanje</a:t>
            </a:r>
          </a:p>
          <a:p>
            <a:pPr lvl="1"/>
            <a:r>
              <a:rPr lang="hr-HR" sz="1800" dirty="0"/>
              <a:t>identifikacija darovite djece</a:t>
            </a:r>
          </a:p>
          <a:p>
            <a:pPr marL="274320" lvl="1" indent="0">
              <a:buNone/>
            </a:pPr>
            <a:endParaRPr lang="hr-HR" sz="1800" dirty="0"/>
          </a:p>
          <a:p>
            <a:r>
              <a:rPr lang="hr-HR" sz="1800" dirty="0"/>
              <a:t>Prijedlog: izraditi ciljani program za nastavnike i stručne suradnike koji izvode neposredni program rada s potencijalno darovitim učenicima. </a:t>
            </a:r>
          </a:p>
          <a:p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1197718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067"/>
            <a:ext cx="8229600" cy="990596"/>
          </a:xfrm>
        </p:spPr>
        <p:txBody>
          <a:bodyPr/>
          <a:lstStyle/>
          <a:p>
            <a:r>
              <a:rPr lang="hr-HR" sz="2800" b="1" dirty="0"/>
              <a:t>Škola za školu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dirty="0"/>
              <a:t>Program </a:t>
            </a:r>
            <a:r>
              <a:rPr lang="hr-HR" sz="2000" b="1" dirty="0"/>
              <a:t>„Škola za školu“</a:t>
            </a:r>
            <a:r>
              <a:rPr lang="hr-HR" sz="2000" dirty="0"/>
              <a:t> - prijedlog edukacija odgojno obrazovnih djelatnika kroz hibridan način provedbe, modularni tip </a:t>
            </a:r>
          </a:p>
          <a:p>
            <a:pPr marL="0" indent="0">
              <a:buNone/>
            </a:pPr>
            <a:endParaRPr lang="hr-HR" sz="2000" dirty="0"/>
          </a:p>
          <a:p>
            <a:pPr lvl="1"/>
            <a:r>
              <a:rPr lang="hr-HR" sz="1700" dirty="0"/>
              <a:t>ukupno 90 sati edukacije; okvirno 30 sati po modulu</a:t>
            </a:r>
          </a:p>
          <a:p>
            <a:pPr marL="0" indent="0">
              <a:buNone/>
            </a:pPr>
            <a:endParaRPr lang="hr-HR" sz="2000" dirty="0"/>
          </a:p>
          <a:p>
            <a:pPr lvl="1"/>
            <a:r>
              <a:rPr lang="hr-HR" sz="1700" dirty="0"/>
              <a:t>izrada projektnog prijedloga za Erasmus+ KA1</a:t>
            </a:r>
          </a:p>
          <a:p>
            <a:pPr lvl="1"/>
            <a:r>
              <a:rPr lang="hr-HR" sz="1700" dirty="0"/>
              <a:t>izrada projektnog prijedloga za Erasmus+ KA2</a:t>
            </a:r>
          </a:p>
          <a:p>
            <a:pPr lvl="1"/>
            <a:r>
              <a:rPr lang="hr-HR" sz="1700" dirty="0"/>
              <a:t>izrada projektnog prijedloga za ESF (2014-2020)</a:t>
            </a:r>
          </a:p>
          <a:p>
            <a:pPr marL="274320" lvl="1" indent="0">
              <a:buNone/>
            </a:pPr>
            <a:endParaRPr lang="hr-HR" sz="1700" dirty="0"/>
          </a:p>
          <a:p>
            <a:endParaRPr lang="hr-HR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3A5E86-2ED5-4F42-88C1-A5FCB868D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716" y="4783422"/>
            <a:ext cx="1195505" cy="18420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3F8EB5-87D3-F74E-A90B-DD6B7E9647EF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12" y="5230483"/>
            <a:ext cx="2278320" cy="10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89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2800" b="1" dirty="0"/>
              <a:t>Prijedlog konferencija </a:t>
            </a:r>
            <a:br>
              <a:rPr lang="hr-HR" sz="2800" b="1" dirty="0"/>
            </a:br>
            <a:r>
              <a:rPr lang="hr-HR" sz="2800" b="1" dirty="0"/>
              <a:t>u šk. god. 2018./19.: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hr-HR" sz="2000" dirty="0"/>
          </a:p>
          <a:p>
            <a:pPr lvl="0"/>
            <a:r>
              <a:rPr lang="hr-HR" sz="2000" dirty="0"/>
              <a:t>„Izazovi u radu s darovitom djecom i mladima“ – međunarodna konferencija (travanj, 2019.)</a:t>
            </a:r>
          </a:p>
          <a:p>
            <a:pPr marL="0" lvl="0" indent="0">
              <a:buNone/>
            </a:pPr>
            <a:endParaRPr lang="hr-HR" sz="2000" dirty="0"/>
          </a:p>
          <a:p>
            <a:pPr lvl="0"/>
            <a:r>
              <a:rPr lang="hr-HR" sz="2000" dirty="0"/>
              <a:t>„…od ideje do realizacije…“ – projektni dan SDŽ (Erasmus+) – SDŽ razina (svibanj, 2019.)</a:t>
            </a:r>
          </a:p>
          <a:p>
            <a:pPr lvl="0"/>
            <a:endParaRPr lang="hr-HR" sz="2000" dirty="0"/>
          </a:p>
          <a:p>
            <a:pPr lvl="0"/>
            <a:r>
              <a:rPr lang="hr-HR" sz="2000" dirty="0"/>
              <a:t>„Postignuća u radu s potencijalno darovitom djecom“ – nacionalna razina (lipanj, 2019.)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89DDC6-48D8-7144-A76B-7859ABA73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716" y="4783422"/>
            <a:ext cx="1195505" cy="18420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1E4306-D187-D949-B118-5F1A777CC55B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12" y="5230483"/>
            <a:ext cx="2278320" cy="10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88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952" y="156566"/>
            <a:ext cx="1195505" cy="1842054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91" y="156566"/>
            <a:ext cx="2278320" cy="1068935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C99D05-40D3-F141-977A-33CE7520E1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991824" y="1897639"/>
            <a:ext cx="7542575" cy="40560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5EE7B2-09CF-8545-B6FA-6EF785217A3D}"/>
              </a:ext>
            </a:extLst>
          </p:cNvPr>
          <p:cNvSpPr txBox="1"/>
          <p:nvPr/>
        </p:nvSpPr>
        <p:spPr>
          <a:xfrm>
            <a:off x="2713704" y="413717"/>
            <a:ext cx="443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  <a:p>
            <a:r>
              <a:rPr lang="hr-HR" dirty="0"/>
              <a:t>Ustrojstvo CI SDŽ u 2018./19.</a:t>
            </a:r>
          </a:p>
        </p:txBody>
      </p:sp>
    </p:spTree>
    <p:extLst>
      <p:ext uri="{BB962C8B-B14F-4D97-AF65-F5344CB8AC3E}">
        <p14:creationId xmlns:p14="http://schemas.microsoft.com/office/powerpoint/2010/main" val="3771792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B6C3A-B5A5-6B4D-80D0-95416F04A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773" y="1161396"/>
            <a:ext cx="8229600" cy="990596"/>
          </a:xfrm>
        </p:spPr>
        <p:txBody>
          <a:bodyPr/>
          <a:lstStyle/>
          <a:p>
            <a:r>
              <a:rPr lang="sr-Latn-RS" dirty="0"/>
              <a:t>Programi - pregled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EB86C95-4D50-D749-ADF3-1479CD74CC7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30773" y="3003450"/>
          <a:ext cx="8229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2344201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0362536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86920976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42431983"/>
                    </a:ext>
                  </a:extLst>
                </a:gridCol>
                <a:gridCol w="1518745">
                  <a:extLst>
                    <a:ext uri="{9D8B030D-6E8A-4147-A177-3AD203B41FA5}">
                      <a16:colId xmlns:a16="http://schemas.microsoft.com/office/drawing/2014/main" val="3890968095"/>
                    </a:ext>
                  </a:extLst>
                </a:gridCol>
                <a:gridCol w="1224455">
                  <a:extLst>
                    <a:ext uri="{9D8B030D-6E8A-4147-A177-3AD203B41FA5}">
                      <a16:colId xmlns:a16="http://schemas.microsoft.com/office/drawing/2014/main" val="25753394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Centar izvrsnosti SDŽ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889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Planirano 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Matematika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Informatika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Nove tehnologije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 err="1"/>
                        <a:t>Prirodoslovlje</a:t>
                      </a:r>
                      <a:endParaRPr lang="sr-Latn-R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ukupno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49070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sr-Latn-RS" dirty="0"/>
                        <a:t>Učenici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/>
                        <a:t>5. OŠ – 3. SŠ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/>
                        <a:t>7. OŠ – 3. SŠ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/>
                        <a:t>7. OŠ – 3. SŠ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/>
                        <a:t>7. OŠ – 4. SŠ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8288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180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5774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Mentori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4351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Programi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179945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8C7552F-582B-1548-B0B7-24EFFC0D7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952" y="156566"/>
            <a:ext cx="1195505" cy="18420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050BBA-09A7-324E-AB1B-F12C1855639B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91" y="156566"/>
            <a:ext cx="2278320" cy="10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88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B6C3A-B5A5-6B4D-80D0-95416F04A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7570"/>
            <a:ext cx="5073366" cy="990596"/>
          </a:xfrm>
        </p:spPr>
        <p:txBody>
          <a:bodyPr/>
          <a:lstStyle/>
          <a:p>
            <a:r>
              <a:rPr lang="sr-Latn-RS" sz="2800" dirty="0"/>
              <a:t>Programi – više informacija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C7552F-582B-1548-B0B7-24EFFC0D7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225" y="4861911"/>
            <a:ext cx="1195505" cy="18420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050BBA-09A7-324E-AB1B-F12C1855639B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342" y="128400"/>
            <a:ext cx="2278320" cy="106893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F27F9A-34CE-3F46-8755-5C31DBCE4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98620"/>
            <a:ext cx="8229600" cy="4158336"/>
          </a:xfrm>
        </p:spPr>
        <p:txBody>
          <a:bodyPr/>
          <a:lstStyle/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r>
              <a:rPr lang="sr-Latn-RS" sz="1800" dirty="0"/>
              <a:t>CIM – </a:t>
            </a:r>
            <a:r>
              <a:rPr lang="sr-Latn-RS" sz="1800" dirty="0">
                <a:hlinkClick r:id="rId5"/>
              </a:rPr>
              <a:t>https://ci-sdz.hr/matematika/</a:t>
            </a:r>
            <a:r>
              <a:rPr lang="sr-Latn-RS" sz="1800" dirty="0"/>
              <a:t> </a:t>
            </a:r>
          </a:p>
          <a:p>
            <a:r>
              <a:rPr lang="sr-Latn-RS" sz="1800" dirty="0"/>
              <a:t>CII – </a:t>
            </a:r>
            <a:r>
              <a:rPr lang="sr-Latn-RS" sz="1800" dirty="0">
                <a:hlinkClick r:id="rId6"/>
              </a:rPr>
              <a:t>https://ci-sdz.hr/informatika/</a:t>
            </a:r>
            <a:r>
              <a:rPr lang="sr-Latn-RS" sz="1800" dirty="0"/>
              <a:t> </a:t>
            </a:r>
          </a:p>
          <a:p>
            <a:r>
              <a:rPr lang="sr-Latn-RS" sz="1800" dirty="0"/>
              <a:t>CINT – </a:t>
            </a:r>
            <a:r>
              <a:rPr lang="sr-Latn-RS" sz="1800" dirty="0">
                <a:hlinkClick r:id="rId7"/>
              </a:rPr>
              <a:t>https://ci-sdz.hr/nove_tehnologije/</a:t>
            </a:r>
            <a:r>
              <a:rPr lang="sr-Latn-RS" sz="1800" dirty="0"/>
              <a:t> </a:t>
            </a:r>
          </a:p>
          <a:p>
            <a:r>
              <a:rPr lang="sr-Latn-RS" sz="1800" dirty="0"/>
              <a:t>CIP - </a:t>
            </a:r>
            <a:r>
              <a:rPr lang="sr-Latn-RS" sz="1800" dirty="0">
                <a:hlinkClick r:id="rId8"/>
              </a:rPr>
              <a:t>https://ci-sdz.hr/prirodoslovlje/</a:t>
            </a:r>
            <a:r>
              <a:rPr lang="sr-Latn-RS" sz="1800" dirty="0"/>
              <a:t> 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7BD49FA-4C73-5541-B35A-FDF8146BF148}"/>
              </a:ext>
            </a:extLst>
          </p:cNvPr>
          <p:cNvGraphicFramePr/>
          <p:nvPr>
            <p:extLst/>
          </p:nvPr>
        </p:nvGraphicFramePr>
        <p:xfrm>
          <a:off x="2126342" y="1608083"/>
          <a:ext cx="4572000" cy="3253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37702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2"/>
          <p:cNvSpPr txBox="1"/>
          <p:nvPr/>
        </p:nvSpPr>
        <p:spPr>
          <a:xfrm>
            <a:off x="611230" y="1290611"/>
            <a:ext cx="7200799" cy="3960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0" i="0" u="none" strike="noStrike" kern="1200" cap="none" spc="0" baseline="0" dirty="0">
              <a:solidFill>
                <a:srgbClr val="000000"/>
              </a:solidFill>
              <a:uFillTx/>
              <a:latin typeface="Gill Sans MT"/>
            </a:endParaRP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FB8CD"/>
              </a:buClr>
              <a:buSzPct val="85000"/>
              <a:buFont typeface="Bookman Old Style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/>
              </a:rPr>
              <a:t>Javni poziv učenicima i mentorima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FB8CD"/>
              </a:buClr>
              <a:buSzPct val="85000"/>
              <a:buFont typeface="Bookman Old Style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dirty="0">
                <a:solidFill>
                  <a:srgbClr val="000000"/>
                </a:solidFill>
                <a:latin typeface="Gill Sans MT"/>
              </a:rPr>
              <a:t>Testiranje prijavljenih</a:t>
            </a:r>
            <a:r>
              <a:rPr lang="hr-HR" sz="24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/>
              </a:rPr>
              <a:t> polaznika</a:t>
            </a:r>
            <a:endParaRPr lang="hr-HR" sz="2400" dirty="0">
              <a:solidFill>
                <a:srgbClr val="000000"/>
              </a:solidFill>
              <a:latin typeface="Gill Sans MT"/>
            </a:endParaRP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FB8CD"/>
              </a:buClr>
              <a:buSzPct val="85000"/>
              <a:buFont typeface="Bookman Old Style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/>
              </a:rPr>
              <a:t>Odluka</a:t>
            </a:r>
            <a:r>
              <a:rPr lang="hr-HR" sz="2400" b="0" i="0" u="none" strike="noStrike" kern="1200" cap="none" spc="0" dirty="0">
                <a:solidFill>
                  <a:srgbClr val="000000"/>
                </a:solidFill>
                <a:uFillTx/>
                <a:latin typeface="Gill Sans MT"/>
              </a:rPr>
              <a:t> o sudjelovanju u programu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FB8CD"/>
              </a:buClr>
              <a:buSzPct val="85000"/>
              <a:buFont typeface="Bookman Old Style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baseline="0" dirty="0">
                <a:solidFill>
                  <a:srgbClr val="000000"/>
                </a:solidFill>
                <a:latin typeface="Gill Sans MT"/>
              </a:rPr>
              <a:t>Rad</a:t>
            </a:r>
            <a:r>
              <a:rPr lang="hr-HR" sz="2400" dirty="0">
                <a:solidFill>
                  <a:srgbClr val="000000"/>
                </a:solidFill>
                <a:latin typeface="Gill Sans MT"/>
              </a:rPr>
              <a:t> s potencijalno darovitima</a:t>
            </a:r>
            <a:endParaRPr lang="hr-HR" sz="2400" b="0" i="0" u="none" strike="noStrike" kern="1200" cap="none" spc="0" baseline="0" dirty="0">
              <a:solidFill>
                <a:srgbClr val="000000"/>
              </a:solidFill>
              <a:uFillTx/>
              <a:latin typeface="Gill Sans MT"/>
            </a:endParaRPr>
          </a:p>
        </p:txBody>
      </p:sp>
      <p:sp>
        <p:nvSpPr>
          <p:cNvPr id="3" name="Pravokutnik 5"/>
          <p:cNvSpPr/>
          <p:nvPr/>
        </p:nvSpPr>
        <p:spPr>
          <a:xfrm>
            <a:off x="623776" y="548676"/>
            <a:ext cx="3513719" cy="58477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200" b="1" i="0" u="none" strike="noStrike" kern="1200" cap="none" spc="0" baseline="0" dirty="0">
                <a:solidFill>
                  <a:srgbClr val="0070C0"/>
                </a:solidFill>
                <a:uFillTx/>
                <a:latin typeface="Gill Sans MT"/>
              </a:rPr>
              <a:t>Tekuće aktivnosti</a:t>
            </a:r>
            <a:endParaRPr lang="hr-HR" sz="3200" b="0" i="0" u="none" strike="noStrike" kern="1200" cap="none" spc="0" baseline="0" dirty="0">
              <a:solidFill>
                <a:srgbClr val="0070C0"/>
              </a:solidFill>
              <a:uFillTx/>
              <a:latin typeface="Gill Sans MT"/>
            </a:endParaRPr>
          </a:p>
        </p:txBody>
      </p:sp>
      <p:sp>
        <p:nvSpPr>
          <p:cNvPr id="4" name="Rezervirano mjesto podnožja 8"/>
          <p:cNvSpPr txBox="1"/>
          <p:nvPr/>
        </p:nvSpPr>
        <p:spPr>
          <a:xfrm>
            <a:off x="2898648" y="6356351"/>
            <a:ext cx="3505196" cy="3657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464653"/>
              </a:solidFill>
              <a:uFillTx/>
              <a:latin typeface="Gill Sans MT"/>
            </a:endParaRPr>
          </a:p>
        </p:txBody>
      </p:sp>
      <p:sp>
        <p:nvSpPr>
          <p:cNvPr id="5" name="Rezervirano mjesto broja slajda 9"/>
          <p:cNvSpPr txBox="1"/>
          <p:nvPr/>
        </p:nvSpPr>
        <p:spPr>
          <a:xfrm>
            <a:off x="612648" y="6356351"/>
            <a:ext cx="1981203" cy="3657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C7F4668-45B7-4013-A563-F60E57D76B7A}" type="slidenum">
              <a:t>16</a:t>
            </a:fld>
            <a:endParaRPr lang="hr-HR" sz="1400" b="0" i="0" u="none" strike="noStrike" kern="1200" cap="none" spc="0" baseline="0">
              <a:solidFill>
                <a:srgbClr val="464653"/>
              </a:solidFill>
              <a:uFillTx/>
              <a:latin typeface="Gill Sans M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073" y="4487184"/>
            <a:ext cx="1195505" cy="18420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2F3188-5F0B-1B40-95D1-D26730C71DD6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9" y="5251051"/>
            <a:ext cx="2278320" cy="10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64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/>
          <p:cNvSpPr txBox="1">
            <a:spLocks noGrp="1"/>
          </p:cNvSpPr>
          <p:nvPr>
            <p:ph idx="1"/>
          </p:nvPr>
        </p:nvSpPr>
        <p:spPr>
          <a:xfrm>
            <a:off x="457200" y="1463341"/>
            <a:ext cx="7920450" cy="4815541"/>
          </a:xfrm>
        </p:spPr>
        <p:txBody>
          <a:bodyPr/>
          <a:lstStyle/>
          <a:p>
            <a:r>
              <a:rPr lang="hr-HR" sz="2400" dirty="0"/>
              <a:t>Upućen svim osnovnim i srednjim školama na području SDŽ</a:t>
            </a:r>
          </a:p>
          <a:p>
            <a:r>
              <a:rPr lang="hr-HR" sz="2400" dirty="0"/>
              <a:t>Objavljen na </a:t>
            </a:r>
            <a:r>
              <a:rPr lang="en-US" sz="2400" dirty="0"/>
              <a:t>I</a:t>
            </a:r>
            <a:r>
              <a:rPr lang="hr-HR" sz="2400" dirty="0" err="1"/>
              <a:t>nternet</a:t>
            </a:r>
            <a:r>
              <a:rPr lang="hr-HR" sz="2400" dirty="0"/>
              <a:t> stranicama:</a:t>
            </a:r>
          </a:p>
          <a:p>
            <a:pPr lvl="1">
              <a:buFont typeface="Courier New" charset="0"/>
              <a:buChar char="o"/>
            </a:pPr>
            <a:r>
              <a:rPr lang="hr-HR" sz="2100" dirty="0">
                <a:hlinkClick r:id="rId3"/>
              </a:rPr>
              <a:t>www.dalmacija.hr</a:t>
            </a:r>
            <a:endParaRPr lang="hr-HR" sz="2100" dirty="0"/>
          </a:p>
          <a:p>
            <a:pPr lvl="1">
              <a:buFont typeface="Courier New" charset="0"/>
              <a:buChar char="o"/>
            </a:pPr>
            <a:r>
              <a:rPr lang="hr-HR" sz="2100" dirty="0">
                <a:hlinkClick r:id="rId4"/>
              </a:rPr>
              <a:t>www.ci-sdz.hr</a:t>
            </a:r>
            <a:endParaRPr lang="hr-HR" sz="2100" dirty="0"/>
          </a:p>
          <a:p>
            <a:pPr lvl="1">
              <a:buFont typeface="Courier New" charset="0"/>
              <a:buChar char="o"/>
            </a:pPr>
            <a:r>
              <a:rPr lang="hr-HR" sz="2100" dirty="0">
                <a:hlinkClick r:id="rId5"/>
              </a:rPr>
              <a:t>www.trema.hr</a:t>
            </a:r>
            <a:r>
              <a:rPr lang="hr-HR" sz="2100" dirty="0"/>
              <a:t> </a:t>
            </a:r>
          </a:p>
          <a:p>
            <a:pPr lvl="1">
              <a:buFont typeface="Courier New" charset="0"/>
              <a:buChar char="o"/>
            </a:pPr>
            <a:r>
              <a:rPr lang="en-US" sz="2100" dirty="0">
                <a:hlinkClick r:id="rId6"/>
              </a:rPr>
              <a:t>www.ss-elektrotehnicka-st.skole.hr</a:t>
            </a:r>
            <a:endParaRPr lang="en-US" sz="2100" dirty="0"/>
          </a:p>
          <a:p>
            <a:pPr lvl="1">
              <a:buFont typeface="Courier New" charset="0"/>
              <a:buChar char="o"/>
            </a:pPr>
            <a:r>
              <a:rPr lang="en-US" sz="2100" dirty="0">
                <a:hlinkClick r:id="rId7"/>
              </a:rPr>
              <a:t>www.ss-tehnicka-st.skole.hr</a:t>
            </a:r>
            <a:endParaRPr lang="en-US" sz="2100" dirty="0"/>
          </a:p>
          <a:p>
            <a:pPr lvl="1">
              <a:buFont typeface="Courier New" charset="0"/>
              <a:buChar char="o"/>
            </a:pPr>
            <a:r>
              <a:rPr lang="en-US" sz="2100" dirty="0">
                <a:hlinkClick r:id="rId8"/>
              </a:rPr>
              <a:t>http://www.ss-prirodoslovna-tehnicka-st.skole.hr/</a:t>
            </a:r>
            <a:r>
              <a:rPr lang="en-US" sz="2100" dirty="0"/>
              <a:t> </a:t>
            </a:r>
          </a:p>
          <a:p>
            <a:pPr lvl="1">
              <a:buFont typeface="Courier New" charset="0"/>
              <a:buChar char="o"/>
            </a:pPr>
            <a:r>
              <a:rPr lang="hr-HR" sz="2100" dirty="0"/>
              <a:t>i ostalim školama</a:t>
            </a:r>
          </a:p>
          <a:p>
            <a:pPr lvl="1">
              <a:buFont typeface="Courier New" charset="0"/>
              <a:buChar char="o"/>
            </a:pPr>
            <a:endParaRPr lang="hr-HR" sz="2100" dirty="0"/>
          </a:p>
        </p:txBody>
      </p:sp>
      <p:sp>
        <p:nvSpPr>
          <p:cNvPr id="3" name="Rezervirano mjesto podnožja 3"/>
          <p:cNvSpPr txBox="1"/>
          <p:nvPr/>
        </p:nvSpPr>
        <p:spPr>
          <a:xfrm>
            <a:off x="2898648" y="6356351"/>
            <a:ext cx="3505196" cy="3657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464653"/>
              </a:solidFill>
              <a:uFillTx/>
              <a:latin typeface="Gill Sans MT"/>
            </a:endParaRPr>
          </a:p>
        </p:txBody>
      </p:sp>
      <p:sp>
        <p:nvSpPr>
          <p:cNvPr id="4" name="Rezervirano mjesto broja slajda 4"/>
          <p:cNvSpPr txBox="1"/>
          <p:nvPr/>
        </p:nvSpPr>
        <p:spPr>
          <a:xfrm>
            <a:off x="612648" y="6356351"/>
            <a:ext cx="1981203" cy="3657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D60161E-8011-4BD4-BD80-51031296D63B}" type="slidenum">
              <a:t>17</a:t>
            </a:fld>
            <a:endParaRPr lang="hr-HR" sz="1400" b="0" i="0" u="none" strike="noStrike" kern="1200" cap="none" spc="0" baseline="0">
              <a:solidFill>
                <a:srgbClr val="464653"/>
              </a:solidFill>
              <a:uFillTx/>
              <a:latin typeface="Gill Sans MT"/>
            </a:endParaRPr>
          </a:p>
        </p:txBody>
      </p:sp>
      <p:sp>
        <p:nvSpPr>
          <p:cNvPr id="5" name="Naslov 5"/>
          <p:cNvSpPr txBox="1">
            <a:spLocks noGrp="1"/>
          </p:cNvSpPr>
          <p:nvPr>
            <p:ph type="title"/>
          </p:nvPr>
        </p:nvSpPr>
        <p:spPr>
          <a:xfrm>
            <a:off x="457200" y="152403"/>
            <a:ext cx="8229600" cy="990596"/>
          </a:xfrm>
        </p:spPr>
        <p:txBody>
          <a:bodyPr/>
          <a:lstStyle/>
          <a:p>
            <a:pPr lvl="1" algn="l" rtl="0"/>
            <a:r>
              <a:rPr lang="hr-HR" sz="2800" b="1" dirty="0">
                <a:solidFill>
                  <a:srgbClr val="0070C0"/>
                </a:solidFill>
                <a:latin typeface="Gill Sans MT"/>
              </a:rPr>
              <a:t>Javni poziv </a:t>
            </a:r>
            <a:endParaRPr lang="hr-HR" sz="2800" dirty="0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51455" y="4514297"/>
            <a:ext cx="1195505" cy="18420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C75F24-2ED0-B349-9581-C4A06A64457E}"/>
              </a:ext>
            </a:extLst>
          </p:cNvPr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31" y="5248681"/>
            <a:ext cx="2278320" cy="10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56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/>
          <p:cNvSpPr txBox="1">
            <a:spLocks noGrp="1"/>
          </p:cNvSpPr>
          <p:nvPr>
            <p:ph idx="1"/>
          </p:nvPr>
        </p:nvSpPr>
        <p:spPr>
          <a:xfrm>
            <a:off x="457200" y="1463341"/>
            <a:ext cx="7920450" cy="4815541"/>
          </a:xfrm>
        </p:spPr>
        <p:txBody>
          <a:bodyPr/>
          <a:lstStyle/>
          <a:p>
            <a:pPr lvl="1"/>
            <a:r>
              <a:rPr lang="hr-HR" sz="2100" dirty="0"/>
              <a:t>Poziv otvoren od 11. do 25. rujna 2018. (23.59 sati)</a:t>
            </a:r>
          </a:p>
          <a:p>
            <a:pPr lvl="1"/>
            <a:r>
              <a:rPr lang="hr-HR" sz="2100" dirty="0"/>
              <a:t>Učenici se mogu prijaviti na provjeru znanja i sposobnosti za sudjelovanje u radu sva četiri centra</a:t>
            </a:r>
          </a:p>
          <a:p>
            <a:pPr lvl="1"/>
            <a:r>
              <a:rPr lang="hr-HR" sz="2100" dirty="0"/>
              <a:t>Prijavu popunjavaju u svojoj školi zajedno s roditeljem/starateljem, i Stručnim timom škole</a:t>
            </a:r>
          </a:p>
          <a:p>
            <a:pPr lvl="1"/>
            <a:r>
              <a:rPr lang="hr-HR" sz="2100" dirty="0"/>
              <a:t>Prijava se vrši popunjavanjem online obrasca (škola)</a:t>
            </a:r>
          </a:p>
          <a:p>
            <a:pPr lvl="1">
              <a:buFont typeface="Wingdings" charset="2"/>
              <a:buChar char="q"/>
            </a:pPr>
            <a:endParaRPr lang="hr-HR" sz="2100" dirty="0"/>
          </a:p>
          <a:p>
            <a:pPr lvl="1">
              <a:buFont typeface="Wingdings" charset="2"/>
              <a:buChar char="q"/>
            </a:pPr>
            <a:endParaRPr lang="hr-HR" sz="2100" dirty="0"/>
          </a:p>
          <a:p>
            <a:pPr lvl="1">
              <a:buFont typeface="Wingdings" charset="2"/>
              <a:buChar char="q"/>
            </a:pPr>
            <a:r>
              <a:rPr lang="hr-HR" sz="2100" dirty="0"/>
              <a:t>Mentori </a:t>
            </a:r>
            <a:r>
              <a:rPr lang="mr-IN" sz="2100" dirty="0"/>
              <a:t>–</a:t>
            </a:r>
            <a:r>
              <a:rPr lang="hr-HR" sz="2100" dirty="0"/>
              <a:t> učitelji/nastavnici, sveučilišni profesori, stručnjaci</a:t>
            </a:r>
          </a:p>
          <a:p>
            <a:pPr lvl="1">
              <a:buFont typeface="Wingdings" charset="2"/>
              <a:buChar char="q"/>
            </a:pPr>
            <a:r>
              <a:rPr lang="hr-HR" sz="2100" dirty="0"/>
              <a:t>Prijava se vrši popunjavanjem online obrasca</a:t>
            </a:r>
          </a:p>
          <a:p>
            <a:pPr lvl="1">
              <a:buFont typeface="Wingdings" charset="2"/>
              <a:buChar char="q"/>
            </a:pPr>
            <a:endParaRPr lang="hr-HR" sz="2100" dirty="0"/>
          </a:p>
          <a:p>
            <a:pPr lvl="1">
              <a:buFont typeface="Wingdings" charset="2"/>
              <a:buChar char="q"/>
            </a:pPr>
            <a:endParaRPr lang="hr-HR" sz="2100" dirty="0"/>
          </a:p>
        </p:txBody>
      </p:sp>
      <p:sp>
        <p:nvSpPr>
          <p:cNvPr id="3" name="Rezervirano mjesto podnožja 3"/>
          <p:cNvSpPr txBox="1"/>
          <p:nvPr/>
        </p:nvSpPr>
        <p:spPr>
          <a:xfrm>
            <a:off x="2898648" y="6356351"/>
            <a:ext cx="3505196" cy="3657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464653"/>
              </a:solidFill>
              <a:uFillTx/>
              <a:latin typeface="Gill Sans MT"/>
            </a:endParaRPr>
          </a:p>
        </p:txBody>
      </p:sp>
      <p:sp>
        <p:nvSpPr>
          <p:cNvPr id="4" name="Rezervirano mjesto broja slajda 4"/>
          <p:cNvSpPr txBox="1"/>
          <p:nvPr/>
        </p:nvSpPr>
        <p:spPr>
          <a:xfrm>
            <a:off x="612648" y="6356351"/>
            <a:ext cx="1981203" cy="3657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D60161E-8011-4BD4-BD80-51031296D63B}" type="slidenum">
              <a:t>18</a:t>
            </a:fld>
            <a:endParaRPr lang="hr-HR" sz="1400" b="0" i="0" u="none" strike="noStrike" kern="1200" cap="none" spc="0" baseline="0">
              <a:solidFill>
                <a:srgbClr val="464653"/>
              </a:solidFill>
              <a:uFillTx/>
              <a:latin typeface="Gill Sans MT"/>
            </a:endParaRPr>
          </a:p>
        </p:txBody>
      </p:sp>
      <p:sp>
        <p:nvSpPr>
          <p:cNvPr id="5" name="Naslov 5"/>
          <p:cNvSpPr txBox="1">
            <a:spLocks noGrp="1"/>
          </p:cNvSpPr>
          <p:nvPr>
            <p:ph type="title"/>
          </p:nvPr>
        </p:nvSpPr>
        <p:spPr>
          <a:xfrm>
            <a:off x="457200" y="152403"/>
            <a:ext cx="8229600" cy="990596"/>
          </a:xfrm>
        </p:spPr>
        <p:txBody>
          <a:bodyPr/>
          <a:lstStyle/>
          <a:p>
            <a:pPr lvl="1" algn="l" rtl="0"/>
            <a:r>
              <a:rPr lang="hr-HR" sz="2800" b="1" dirty="0">
                <a:solidFill>
                  <a:srgbClr val="0070C0"/>
                </a:solidFill>
                <a:latin typeface="Gill Sans MT"/>
              </a:rPr>
              <a:t>Javni poziv </a:t>
            </a:r>
            <a:endParaRPr lang="hr-HR" sz="2800" dirty="0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455" y="4514297"/>
            <a:ext cx="1195505" cy="18420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D2E9A4-9F3D-974E-9CFD-54CFDF24D747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31" y="5287416"/>
            <a:ext cx="2278320" cy="10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36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5"/>
          <p:cNvSpPr/>
          <p:nvPr/>
        </p:nvSpPr>
        <p:spPr>
          <a:xfrm>
            <a:off x="623776" y="548676"/>
            <a:ext cx="5543505" cy="52322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dirty="0" err="1">
                <a:solidFill>
                  <a:srgbClr val="0070C0"/>
                </a:solidFill>
                <a:latin typeface="Gill Sans MT"/>
              </a:rPr>
              <a:t>Testiranje</a:t>
            </a:r>
            <a:r>
              <a:rPr lang="en-US" sz="2800" b="1" dirty="0">
                <a:solidFill>
                  <a:srgbClr val="0070C0"/>
                </a:solidFill>
                <a:latin typeface="Gill Sans MT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Gill Sans MT"/>
              </a:rPr>
              <a:t>prijavljenih</a:t>
            </a:r>
            <a:r>
              <a:rPr lang="en-US" sz="2800" b="1" dirty="0">
                <a:solidFill>
                  <a:srgbClr val="0070C0"/>
                </a:solidFill>
                <a:latin typeface="Gill Sans MT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Gill Sans MT"/>
              </a:rPr>
              <a:t>polaznika</a:t>
            </a:r>
            <a:endParaRPr lang="en-US" sz="2800" b="1" dirty="0">
              <a:solidFill>
                <a:srgbClr val="0070C0"/>
              </a:solidFill>
              <a:latin typeface="Gill Sans M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7828" y="2902758"/>
            <a:ext cx="469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Početak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: 20. </a:t>
            </a:r>
            <a:r>
              <a:rPr lang="en-US" dirty="0" err="1"/>
              <a:t>listopada</a:t>
            </a:r>
            <a:r>
              <a:rPr lang="en-US" dirty="0"/>
              <a:t> 2018. g.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Pratiti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www.ci-sdz.hr</a:t>
            </a:r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8769" y="4739783"/>
            <a:ext cx="1195505" cy="1842054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E287D74-91DC-C448-8413-61B0A060005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762437" y="2062899"/>
          <a:ext cx="7364085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4695">
                  <a:extLst>
                    <a:ext uri="{9D8B030D-6E8A-4147-A177-3AD203B41FA5}">
                      <a16:colId xmlns:a16="http://schemas.microsoft.com/office/drawing/2014/main" val="1834243638"/>
                    </a:ext>
                  </a:extLst>
                </a:gridCol>
                <a:gridCol w="1603882">
                  <a:extLst>
                    <a:ext uri="{9D8B030D-6E8A-4147-A177-3AD203B41FA5}">
                      <a16:colId xmlns:a16="http://schemas.microsoft.com/office/drawing/2014/main" val="3425547063"/>
                    </a:ext>
                  </a:extLst>
                </a:gridCol>
                <a:gridCol w="3305508">
                  <a:extLst>
                    <a:ext uri="{9D8B030D-6E8A-4147-A177-3AD203B41FA5}">
                      <a16:colId xmlns:a16="http://schemas.microsoft.com/office/drawing/2014/main" val="1377179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Centar izvrsnosti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Datum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err="1"/>
                        <a:t>Mjesto</a:t>
                      </a:r>
                      <a:r>
                        <a:rPr lang="sr-Latn-R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517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Informatika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29.9.2018.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Elektrotehnička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škola</a:t>
                      </a:r>
                      <a:r>
                        <a:rPr lang="en-US" dirty="0"/>
                        <a:t> Split</a:t>
                      </a: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863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Nove tehnologije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/>
                        <a:t>29.9.2018.</a:t>
                      </a:r>
                    </a:p>
                    <a:p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Tehnička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škola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za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strojarstvo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  </a:t>
                      </a:r>
                      <a:r>
                        <a:rPr lang="en-US" dirty="0" err="1"/>
                        <a:t>mehatroniku</a:t>
                      </a:r>
                      <a:r>
                        <a:rPr lang="en-US" dirty="0"/>
                        <a:t>, Split</a:t>
                      </a: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228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Matematika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6.10.2018.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III. </a:t>
                      </a:r>
                      <a:r>
                        <a:rPr lang="hr-HR" noProof="0" dirty="0"/>
                        <a:t>gimnazija</a:t>
                      </a:r>
                      <a:r>
                        <a:rPr lang="en-US" dirty="0"/>
                        <a:t> Split</a:t>
                      </a: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978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err="1"/>
                        <a:t>Prirodoslovlje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/>
                        <a:t>6.10.2018.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err="1"/>
                        <a:t>Prirodoslovna</a:t>
                      </a:r>
                      <a:r>
                        <a:rPr lang="sr-Latn-RS" dirty="0"/>
                        <a:t> tehnička škola Split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716524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D538AC55-ACE6-1F44-968A-255E80C9E9CB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066" y="182775"/>
            <a:ext cx="2278320" cy="10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77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800" b="1" dirty="0"/>
              <a:t>Redovno obrazovanje i daroviti učenici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84576"/>
          </a:xfrm>
        </p:spPr>
        <p:txBody>
          <a:bodyPr>
            <a:normAutofit/>
          </a:bodyPr>
          <a:lstStyle/>
          <a:p>
            <a:r>
              <a:rPr lang="hr-HR" dirty="0"/>
              <a:t>Sustav redovitog školovanja - prilagođen je potrebama prosječnog djeteta - učenika, a </a:t>
            </a:r>
            <a:r>
              <a:rPr lang="hr-HR" b="1" u="sng" dirty="0"/>
              <a:t>ne</a:t>
            </a:r>
            <a:r>
              <a:rPr lang="hr-HR" dirty="0"/>
              <a:t> darovitim pojedincima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Važnost cjelovitog pogleda na darovito dijete uključuje brigu o:      socijalnim</a:t>
            </a:r>
          </a:p>
          <a:p>
            <a:pPr marL="0" indent="0">
              <a:buNone/>
            </a:pPr>
            <a:r>
              <a:rPr lang="hr-HR" dirty="0"/>
              <a:t>                    emocionalnim i </a:t>
            </a:r>
          </a:p>
          <a:p>
            <a:pPr marL="0" indent="0">
              <a:buNone/>
            </a:pPr>
            <a:r>
              <a:rPr lang="hr-HR" dirty="0"/>
              <a:t>                    kognitivnim osobinama djeteta </a:t>
            </a:r>
          </a:p>
          <a:p>
            <a:endParaRPr lang="hr-HR" dirty="0"/>
          </a:p>
          <a:p>
            <a:r>
              <a:rPr lang="hr-HR" dirty="0"/>
              <a:t>naša odgovornost - pomoći im očuvati i razviti ljubav i motivaciju prema učenju i održati njihovu prirodnu znatiželju</a:t>
            </a:r>
          </a:p>
        </p:txBody>
      </p:sp>
    </p:spTree>
    <p:extLst>
      <p:ext uri="{BB962C8B-B14F-4D97-AF65-F5344CB8AC3E}">
        <p14:creationId xmlns:p14="http://schemas.microsoft.com/office/powerpoint/2010/main" val="941850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17" y="0"/>
            <a:ext cx="8229600" cy="990596"/>
          </a:xfrm>
        </p:spPr>
        <p:txBody>
          <a:bodyPr/>
          <a:lstStyle/>
          <a:p>
            <a:r>
              <a:rPr lang="hr-HR" sz="2800" b="1" dirty="0"/>
              <a:t>Kalendar rada u šk.god. 2018./2019.</a:t>
            </a:r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32" y="1148675"/>
            <a:ext cx="5285984" cy="511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EDFD8E-9A15-A94A-879F-F3E86C565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716" y="4783422"/>
            <a:ext cx="1195505" cy="18420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58042B-401E-8E4E-93AE-E1122CB75848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12" y="5230483"/>
            <a:ext cx="2278320" cy="10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02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917" y="1457897"/>
            <a:ext cx="6074654" cy="445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38F44C-B0FE-134E-8441-44E9F9E92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658732"/>
            <a:ext cx="1195505" cy="18420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171F63-7A62-7646-AF1A-2DD2A53B7978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5" y="215581"/>
            <a:ext cx="2278320" cy="10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8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708" y="1298539"/>
            <a:ext cx="6074654" cy="475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3299BB-FE53-A844-B826-2AB5DE3DD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89" y="4617168"/>
            <a:ext cx="1195505" cy="18420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EC3CF4-53C1-6641-8AE8-109451057D3E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29"/>
            <a:ext cx="2278320" cy="10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83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835" y="367426"/>
            <a:ext cx="8611643" cy="6196212"/>
          </a:xfrm>
        </p:spPr>
        <p:txBody>
          <a:bodyPr/>
          <a:lstStyle/>
          <a:p>
            <a:r>
              <a:rPr lang="hr-HR" sz="1400" dirty="0"/>
              <a:t>10. – 21.9.2018. - Javni poziv učenici/mentori </a:t>
            </a:r>
          </a:p>
          <a:p>
            <a:r>
              <a:rPr lang="hr-HR" sz="1400" dirty="0"/>
              <a:t>29.9.2018. – Provjera znanja - CII, CINT</a:t>
            </a:r>
          </a:p>
          <a:p>
            <a:r>
              <a:rPr lang="hr-HR" sz="1400" dirty="0"/>
              <a:t>6.10.2018. - Provjera znanja - CIM, CIP</a:t>
            </a:r>
          </a:p>
          <a:p>
            <a:r>
              <a:rPr lang="hr-HR" sz="1400" dirty="0"/>
              <a:t>20.10.2018. – početak programa CI SDŽ (CIM, CII, CINT, CIP)</a:t>
            </a:r>
          </a:p>
          <a:p>
            <a:r>
              <a:rPr lang="hr-HR" sz="1400" dirty="0"/>
              <a:t>27.10.2018. - CI SDŽ (CIM, CII, CINT, CIP)</a:t>
            </a:r>
          </a:p>
          <a:p>
            <a:r>
              <a:rPr lang="hr-HR" sz="1400" dirty="0"/>
              <a:t>10.11.2018. – CI SDŽ (CIM, CII, CINT, CIP)</a:t>
            </a:r>
          </a:p>
          <a:p>
            <a:r>
              <a:rPr lang="hr-HR" sz="1400" dirty="0"/>
              <a:t>24.11.2018. – CI SDŽ (CIM, CII, CINT, CIP)</a:t>
            </a:r>
          </a:p>
          <a:p>
            <a:r>
              <a:rPr lang="hr-HR" sz="1400" dirty="0"/>
              <a:t>8.12.2018. – CI SDŽ (CIM, CII, CINT, CIP)</a:t>
            </a:r>
          </a:p>
          <a:p>
            <a:r>
              <a:rPr lang="hr-HR" sz="1400" dirty="0"/>
              <a:t>15.12.2018. – CI SDŽ (CIM, CII, CINT, CIP)</a:t>
            </a:r>
          </a:p>
          <a:p>
            <a:r>
              <a:rPr lang="hr-HR" sz="1400" dirty="0"/>
              <a:t>19.1.2019. – CI SDŽ (CIM, CII, CINT, CIP)</a:t>
            </a:r>
          </a:p>
          <a:p>
            <a:r>
              <a:rPr lang="hr-HR" sz="1400" dirty="0"/>
              <a:t>2.2.2019. – CI SDŽ (CIM, CII, CINT, CIP)</a:t>
            </a:r>
          </a:p>
          <a:p>
            <a:r>
              <a:rPr lang="hr-HR" sz="1400" dirty="0"/>
              <a:t>16.2.2019. – CI SDŽ (CIM, CII, CINT, CIP)</a:t>
            </a:r>
          </a:p>
          <a:p>
            <a:r>
              <a:rPr lang="hr-HR" sz="1400" dirty="0"/>
              <a:t>2.3.2019. – CI SDŽ (CIM, CII, CINT, CIP)</a:t>
            </a:r>
          </a:p>
          <a:p>
            <a:r>
              <a:rPr lang="hr-HR" sz="1400" dirty="0"/>
              <a:t>16.3.2019. – CI SDŽ (CIM, CII, CINT, CIP)</a:t>
            </a:r>
          </a:p>
          <a:p>
            <a:r>
              <a:rPr lang="hr-HR" sz="1400" dirty="0"/>
              <a:t>30.3.2019. – CI SDŽ (CIM, CII, CINT, CIP)</a:t>
            </a:r>
          </a:p>
          <a:p>
            <a:r>
              <a:rPr lang="hr-HR" sz="1400" dirty="0"/>
              <a:t>4., 5. i 6.4.2019. - Konferencija: “Izazovi u radu s darovitom djecom”</a:t>
            </a:r>
          </a:p>
          <a:p>
            <a:r>
              <a:rPr lang="hr-HR" sz="1400" dirty="0"/>
              <a:t>13.4.2019. – projektni dan – završetak programa CI SDŽ (CIM, CII, CINT, CIP)</a:t>
            </a:r>
          </a:p>
          <a:p>
            <a:r>
              <a:rPr lang="hr-HR" sz="1400" dirty="0"/>
              <a:t>6. – 17.5.2019. – provjera znanja, učenici 4. razreda OŠ</a:t>
            </a:r>
          </a:p>
          <a:p>
            <a:r>
              <a:rPr lang="hr-HR" sz="1400" dirty="0"/>
              <a:t>30.5.2019. - Konferencija: „…od ideje do realizacije…“ – projektni dan SDŽ</a:t>
            </a:r>
          </a:p>
          <a:p>
            <a:r>
              <a:rPr lang="hr-HR" sz="1400" dirty="0"/>
              <a:t>6.6.2019. - Konferencija: „Postignuća u radu s potencijalno darovitom djecom“</a:t>
            </a:r>
          </a:p>
          <a:p>
            <a:r>
              <a:rPr lang="hr-HR" sz="1400" dirty="0"/>
              <a:t>17. – 19.6.2019. – Ljetna škola – CI SDŽ</a:t>
            </a:r>
          </a:p>
          <a:p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464577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Dokumenti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Prijedlog Smjernica o radu s potencijalno darovitim učenicima</a:t>
            </a:r>
          </a:p>
          <a:p>
            <a:r>
              <a:rPr lang="hr-HR" sz="2000" dirty="0"/>
              <a:t>Hodogram identifikacije</a:t>
            </a:r>
          </a:p>
          <a:p>
            <a:r>
              <a:rPr lang="hr-HR" sz="2000" dirty="0"/>
              <a:t>Prijedlog Plana rada tima za potencijalno darovite učenike</a:t>
            </a:r>
          </a:p>
          <a:p>
            <a:r>
              <a:rPr lang="hr-HR" sz="2000" dirty="0"/>
              <a:t>Individualizirani odgojno-obrazovni program –daroviti – IOOP D - naknadno</a:t>
            </a:r>
          </a:p>
          <a:p>
            <a:r>
              <a:rPr lang="hr-HR" sz="2000" dirty="0"/>
              <a:t>Privola za prikupljanje i obradu podataka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369951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-387424"/>
            <a:ext cx="8229600" cy="1143000"/>
          </a:xfrm>
        </p:spPr>
        <p:txBody>
          <a:bodyPr>
            <a:normAutofit/>
          </a:bodyPr>
          <a:lstStyle/>
          <a:p>
            <a:r>
              <a:rPr lang="hr-HR" sz="2800" b="1" i="1" dirty="0"/>
              <a:t>Hodogram identifikacije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315844"/>
            <a:ext cx="8496944" cy="4345404"/>
          </a:xfrm>
        </p:spPr>
        <p:txBody>
          <a:bodyPr>
            <a:noAutofit/>
          </a:bodyPr>
          <a:lstStyle/>
          <a:p>
            <a:r>
              <a:rPr lang="hr-HR" sz="1800" dirty="0"/>
              <a:t>Postupak utvrđivanje potencijalne darovitosti </a:t>
            </a:r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r>
              <a:rPr lang="hr-HR" sz="1800" dirty="0"/>
              <a:t>Hodogram:</a:t>
            </a:r>
          </a:p>
          <a:p>
            <a:pPr marL="0" lvl="0" indent="0">
              <a:buNone/>
            </a:pPr>
            <a:r>
              <a:rPr lang="en-GB" sz="1800" b="1" dirty="0"/>
              <a:t>1. </a:t>
            </a:r>
            <a:r>
              <a:rPr lang="en-GB" sz="1800" b="1" u="sng" dirty="0"/>
              <a:t>PRIBAVLJANJE PRIVOLE OD RODITELJA</a:t>
            </a:r>
            <a:r>
              <a:rPr lang="hr-HR" sz="1800" b="1" u="sng" dirty="0"/>
              <a:t> </a:t>
            </a:r>
            <a:r>
              <a:rPr lang="hr-HR" sz="1800" u="sng" dirty="0"/>
              <a:t>(obrazac izrađen)</a:t>
            </a:r>
            <a:r>
              <a:rPr lang="en-GB" sz="1800" dirty="0"/>
              <a:t> </a:t>
            </a:r>
            <a:endParaRPr lang="hr-HR" sz="1800" dirty="0"/>
          </a:p>
          <a:p>
            <a:pPr marL="0" lvl="0" indent="0">
              <a:buNone/>
            </a:pPr>
            <a:endParaRPr lang="hr-HR" sz="1800" dirty="0"/>
          </a:p>
          <a:p>
            <a:pPr marL="0" lvl="0" indent="0">
              <a:buNone/>
            </a:pPr>
            <a:r>
              <a:rPr lang="hr-HR" sz="1800" b="1" dirty="0"/>
              <a:t>2.  </a:t>
            </a:r>
            <a:r>
              <a:rPr lang="hr-HR" sz="1800" b="1" u="sng" dirty="0"/>
              <a:t>IDENTIFIKACIJA POTENCIJALNO DAROVITIH UČENIKA </a:t>
            </a:r>
            <a:r>
              <a:rPr lang="hr-HR" sz="1800" u="sng" dirty="0"/>
              <a:t>(mjerenje standardiziranim testovima)</a:t>
            </a:r>
          </a:p>
          <a:p>
            <a:pPr marL="0" lvl="0" indent="0">
              <a:buNone/>
            </a:pPr>
            <a:endParaRPr lang="hr-HR" sz="1800" dirty="0"/>
          </a:p>
          <a:p>
            <a:pPr marL="0" indent="0">
              <a:buNone/>
            </a:pPr>
            <a:r>
              <a:rPr lang="hr-HR" sz="1800" b="1" dirty="0"/>
              <a:t>3. </a:t>
            </a:r>
            <a:r>
              <a:rPr lang="hr-HR" sz="1800" b="1" u="sng" dirty="0"/>
              <a:t>TESTIRANJE DAROVITOSTI U 4. R. </a:t>
            </a:r>
            <a:r>
              <a:rPr lang="hr-HR" sz="1800" u="sng" dirty="0"/>
              <a:t>(budući program rane identifikacije u suradnji s NCVVO – travanj i svibanj 2019.</a:t>
            </a:r>
          </a:p>
          <a:p>
            <a:pPr marL="0" indent="0">
              <a:buNone/>
            </a:pPr>
            <a:endParaRPr lang="hr-HR" sz="1800" u="sng" dirty="0"/>
          </a:p>
          <a:p>
            <a:pPr marL="0" indent="0">
              <a:buNone/>
            </a:pPr>
            <a:r>
              <a:rPr lang="hr-HR" sz="1800" b="1" dirty="0"/>
              <a:t>4. </a:t>
            </a:r>
            <a:r>
              <a:rPr lang="en-GB" sz="1800" b="1" u="sng" dirty="0"/>
              <a:t>IZRADA INDIVIDUALIZIRANOG PROGRAMA ILI UPUĆIVANJE NA DODATNU NASTAVU U ŠKOLI </a:t>
            </a:r>
            <a:r>
              <a:rPr lang="hr-HR" sz="1800" u="sng" dirty="0"/>
              <a:t>(izrada individualiziranog kurikuluma) - naknadno</a:t>
            </a:r>
          </a:p>
          <a:p>
            <a:pPr marL="0" indent="0">
              <a:buNone/>
            </a:pPr>
            <a:endParaRPr lang="hr-HR" sz="1800" dirty="0"/>
          </a:p>
          <a:p>
            <a:pPr marL="0" lvl="0" indent="0">
              <a:buNone/>
            </a:pPr>
            <a:r>
              <a:rPr lang="hr-HR" sz="1800" b="1" dirty="0"/>
              <a:t>5. </a:t>
            </a:r>
            <a:r>
              <a:rPr lang="en-GB" sz="1800" b="1" u="sng" dirty="0"/>
              <a:t>UPUĆIVANJE U PROGRAME CENTARA IZVRSNOSTI</a:t>
            </a:r>
            <a:r>
              <a:rPr lang="hr-HR" sz="1800" b="1" u="sng" dirty="0"/>
              <a:t> </a:t>
            </a:r>
            <a:r>
              <a:rPr lang="hr-HR" sz="1800" u="sng" dirty="0"/>
              <a:t>(kraj listopada)</a:t>
            </a:r>
            <a:endParaRPr lang="hr-HR" sz="1800" dirty="0"/>
          </a:p>
          <a:p>
            <a:pPr marL="0" indent="0">
              <a:buNone/>
            </a:pP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895764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61" y="801666"/>
            <a:ext cx="8702444" cy="5411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EE5DEC-011C-474D-8EE4-C6CCC054A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100" y="0"/>
            <a:ext cx="1195505" cy="18420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BAAF40-84DE-FC47-9179-92B989E2851F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61" y="161581"/>
            <a:ext cx="2278320" cy="10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42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29649"/>
            <a:ext cx="7467600" cy="1143000"/>
          </a:xfrm>
        </p:spPr>
        <p:txBody>
          <a:bodyPr>
            <a:noAutofit/>
          </a:bodyPr>
          <a:lstStyle/>
          <a:p>
            <a:r>
              <a:rPr lang="hr-HR" sz="2800" b="1" i="1" dirty="0"/>
              <a:t>Privola za prikupljanje i obradu podataka</a:t>
            </a:r>
            <a:r>
              <a:rPr lang="hr-HR" sz="3200" b="1" i="1" dirty="0"/>
              <a:t/>
            </a:r>
            <a:br>
              <a:rPr lang="hr-HR" sz="3200" b="1" i="1" dirty="0"/>
            </a:br>
            <a:endParaRPr lang="hr-HR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60764"/>
            <a:ext cx="8229600" cy="5249645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Calibri" panose="020F0502020204030204" pitchFamily="34" charset="0"/>
              </a:rPr>
              <a:t>U skladu s GDPR-om i Zakonom o zaštiti osobnih podataka</a:t>
            </a:r>
          </a:p>
          <a:p>
            <a:r>
              <a:rPr lang="hr-HR" sz="2400" b="1" dirty="0">
                <a:latin typeface="Calibri" panose="020F0502020204030204" pitchFamily="34" charset="0"/>
              </a:rPr>
              <a:t>Suglasnost roditelja/skrbnika za testiranje, pohađanje i fotografiranje polaznika programa Centra izvrsnosti Splitsko-dalmatinske županije </a:t>
            </a:r>
            <a:endParaRPr lang="hr-HR" sz="2400" dirty="0">
              <a:latin typeface="Calibri" panose="020F0502020204030204" pitchFamily="34" charset="0"/>
            </a:endParaRPr>
          </a:p>
          <a:p>
            <a:endParaRPr lang="hr-H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675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60764"/>
            <a:ext cx="8229600" cy="5249645"/>
          </a:xfrm>
        </p:spPr>
        <p:txBody>
          <a:bodyPr>
            <a:normAutofit/>
          </a:bodyPr>
          <a:lstStyle/>
          <a:p>
            <a:endParaRPr lang="hr-HR" sz="2400" dirty="0"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77E14A-8D58-3442-B53D-5AFBECDA8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177800"/>
            <a:ext cx="6896100" cy="65024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BFFC56A-20C0-F44F-BD1C-E1AA91906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8606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10820"/>
            <a:ext cx="8229600" cy="990596"/>
          </a:xfrm>
        </p:spPr>
        <p:txBody>
          <a:bodyPr>
            <a:noAutofit/>
          </a:bodyPr>
          <a:lstStyle/>
          <a:p>
            <a:r>
              <a:rPr lang="hr-HR" sz="2800" b="1" i="1" dirty="0"/>
              <a:t>Prijedlog Smjernica o radu s potencijalno darovitim učenicima</a:t>
            </a:r>
            <a:br>
              <a:rPr lang="hr-HR" sz="2800" b="1" i="1" dirty="0"/>
            </a:br>
            <a:endParaRPr lang="hr-HR" sz="2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601416"/>
            <a:ext cx="8496944" cy="5256584"/>
          </a:xfrm>
        </p:spPr>
        <p:txBody>
          <a:bodyPr>
            <a:normAutofit/>
          </a:bodyPr>
          <a:lstStyle/>
          <a:p>
            <a:r>
              <a:rPr lang="hr-HR" sz="2400" dirty="0"/>
              <a:t>Izrađen prijedlog Smjernica za OŠ i SŠ za rad s potencijalno darovitim učenicima</a:t>
            </a:r>
          </a:p>
          <a:p>
            <a:pPr marL="0" indent="0">
              <a:buNone/>
            </a:pPr>
            <a:endParaRPr lang="hr-HR" sz="2400" dirty="0"/>
          </a:p>
          <a:p>
            <a:r>
              <a:rPr lang="hr-HR" sz="2400" u="sng" dirty="0"/>
              <a:t>Propisani: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načini rada Stručnog tima za potencijalno darovite učenike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način identifikacije istih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o</a:t>
            </a:r>
            <a:r>
              <a:rPr lang="hr-HR" sz="2400" dirty="0"/>
              <a:t>blici rada s potencijalno darovitim/praćenje napretka/mapa/evaluacija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n</a:t>
            </a:r>
            <a:r>
              <a:rPr lang="hr-HR" sz="2400" dirty="0"/>
              <a:t>ačin suradnje OŠ i SŠ s CI SDŽ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C4FAC-91A4-DC4F-BDE1-9ABA9E9B7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489" y="4861876"/>
            <a:ext cx="1195505" cy="18420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634D9B-2707-6148-925B-8B61E8E49E83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33" y="5467873"/>
            <a:ext cx="2278320" cy="10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1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/>
              <a:t>Jedna od definicija izvrsnost/darovitost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Potencijalno darovito ponašanje sastoji se od ponašanja koja odražavaju interakciju između tri osnovna faktora ljudske osobine:</a:t>
            </a:r>
          </a:p>
          <a:p>
            <a:r>
              <a:rPr lang="hr-HR" i="1" u="sng" dirty="0"/>
              <a:t>iznadprosječna sposobnost</a:t>
            </a:r>
          </a:p>
          <a:p>
            <a:pPr lvl="0"/>
            <a:r>
              <a:rPr lang="hr-HR" i="1" u="sng" dirty="0"/>
              <a:t>kreativnost</a:t>
            </a:r>
          </a:p>
          <a:p>
            <a:pPr lvl="0"/>
            <a:r>
              <a:rPr lang="hr-HR" i="1" u="sng" dirty="0"/>
              <a:t>usredotočenost na zadatak</a:t>
            </a:r>
            <a:r>
              <a:rPr lang="hr-HR" i="1" dirty="0"/>
              <a:t> </a:t>
            </a:r>
          </a:p>
          <a:p>
            <a:pPr lvl="0"/>
            <a:endParaRPr lang="hr-HR" i="1" u="sng" dirty="0"/>
          </a:p>
          <a:p>
            <a:pPr lvl="0"/>
            <a:r>
              <a:rPr lang="hr-HR" i="1" u="sng" dirty="0"/>
              <a:t>koncept tri prstena nadarenosti</a:t>
            </a:r>
            <a:endParaRPr lang="hr-HR" i="1" dirty="0"/>
          </a:p>
          <a:p>
            <a:pPr marL="0" lvl="0" indent="0">
              <a:buNone/>
            </a:pPr>
            <a:endParaRPr lang="hr-HR" i="1" dirty="0"/>
          </a:p>
          <a:p>
            <a:pPr marL="0" lvl="0" indent="0">
              <a:buNone/>
            </a:pPr>
            <a:endParaRPr lang="hr-HR" i="1" dirty="0"/>
          </a:p>
          <a:p>
            <a:pPr marL="0" lvl="0" indent="0">
              <a:buNone/>
            </a:pPr>
            <a:r>
              <a:rPr lang="hr-HR" i="1" dirty="0"/>
              <a:t>(</a:t>
            </a:r>
            <a:r>
              <a:rPr lang="hr-HR" i="1" dirty="0" err="1"/>
              <a:t>Renzuli</a:t>
            </a:r>
            <a:r>
              <a:rPr lang="hr-HR" i="1" dirty="0"/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630" y="2758928"/>
            <a:ext cx="3239067" cy="243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193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8471"/>
            <a:ext cx="7467600" cy="1143000"/>
          </a:xfrm>
        </p:spPr>
        <p:txBody>
          <a:bodyPr>
            <a:noAutofit/>
          </a:bodyPr>
          <a:lstStyle/>
          <a:p>
            <a:r>
              <a:rPr lang="hr-HR" sz="2800" b="1" i="1" dirty="0"/>
              <a:t>Prijedlog Plana rada Stručnog tima za potencijalno darovite učenike</a:t>
            </a:r>
            <a:br>
              <a:rPr lang="hr-HR" sz="2800" b="1" i="1" dirty="0"/>
            </a:br>
            <a:endParaRPr lang="hr-HR" sz="2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91471"/>
            <a:ext cx="8229600" cy="4937760"/>
          </a:xfrm>
        </p:spPr>
        <p:txBody>
          <a:bodyPr>
            <a:normAutofit/>
          </a:bodyPr>
          <a:lstStyle/>
          <a:p>
            <a:r>
              <a:rPr lang="hr-HR" sz="2400" dirty="0"/>
              <a:t>Odabir Stručnog tima za potencijalno darovite – u OŠ i SŠ</a:t>
            </a:r>
          </a:p>
          <a:p>
            <a:pPr marL="0" indent="0">
              <a:buNone/>
            </a:pPr>
            <a:endParaRPr lang="hr-HR" sz="2400" dirty="0"/>
          </a:p>
          <a:p>
            <a:r>
              <a:rPr lang="hr-HR" sz="2400" dirty="0"/>
              <a:t>Zadaće tima: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2100" dirty="0"/>
              <a:t>planiranje i programiranje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2100" dirty="0"/>
              <a:t>suradnja s CI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2100" dirty="0"/>
              <a:t>postupak utvrđivanja darovitosti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2100" dirty="0"/>
              <a:t>rad s potencijalno darovitim učenicima unutar škole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hr-HR" sz="21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2100" dirty="0"/>
              <a:t>Više info: </a:t>
            </a:r>
            <a:r>
              <a:rPr lang="hr-HR" sz="2100" dirty="0">
                <a:hlinkClick r:id="rId2"/>
              </a:rPr>
              <a:t>https://ci-sdz.hr/dokumenti/</a:t>
            </a:r>
            <a:r>
              <a:rPr lang="hr-HR" sz="21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A8B62-ABB3-0D4F-85BC-9409CADD9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148" y="4478490"/>
            <a:ext cx="1195505" cy="18420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3FC9B1-0C75-D443-99D8-A657A7F91B69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47" y="5251609"/>
            <a:ext cx="2278320" cy="10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52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67" y="991639"/>
            <a:ext cx="8788129" cy="476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9656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EDFD2-6968-7A4B-9CE5-3CAD8DDDD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Umjesto zaključka: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F570A-CD34-9741-8924-6DAA02D23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r-HR" sz="2000" dirty="0"/>
              <a:t>Na Učiteljskom/nastavničkom vijeću donijeti Smjernice za rad s potencijalno darovitim učenicima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r-HR" sz="2000" dirty="0"/>
              <a:t>Uspostaviti školski Stručni tim za rad s potencijalno darovitim učenicima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r-HR" sz="2000" dirty="0"/>
              <a:t>U Godišnji plan i program rada unijeti Plan rada Stručnog tima              (od 1. do 3. link: </a:t>
            </a:r>
            <a:r>
              <a:rPr lang="hr-HR" sz="2000" dirty="0">
                <a:hlinkClick r:id="rId2"/>
              </a:rPr>
              <a:t>https://ci-sdz.hr/dokumenti/</a:t>
            </a:r>
            <a:r>
              <a:rPr lang="hr-HR" sz="2000" dirty="0"/>
              <a:t> )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000" dirty="0"/>
              <a:t>U Školski </a:t>
            </a:r>
            <a:r>
              <a:rPr lang="hr-HR" sz="2000" dirty="0" err="1"/>
              <a:t>kurikul</a:t>
            </a:r>
            <a:r>
              <a:rPr lang="hr-HR" sz="2000" dirty="0"/>
              <a:t> unijeti programe i aktivnosti rada CI SDŽ s potencijalno darovitim učenicima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sr-Latn-RS" dirty="0"/>
              <a:t>CIM – </a:t>
            </a:r>
            <a:r>
              <a:rPr lang="sr-Latn-RS" dirty="0">
                <a:hlinkClick r:id="rId3"/>
              </a:rPr>
              <a:t>https://ci-sdz.hr/matematika/</a:t>
            </a:r>
            <a:r>
              <a:rPr lang="sr-Latn-RS" dirty="0"/>
              <a:t>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sr-Latn-RS" dirty="0"/>
              <a:t>CII – </a:t>
            </a:r>
            <a:r>
              <a:rPr lang="sr-Latn-RS" dirty="0">
                <a:hlinkClick r:id="rId4"/>
              </a:rPr>
              <a:t>https://ci-sdz.hr/informatika/</a:t>
            </a:r>
            <a:r>
              <a:rPr lang="sr-Latn-RS" dirty="0"/>
              <a:t>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sr-Latn-RS" dirty="0"/>
              <a:t>CINT – </a:t>
            </a:r>
            <a:r>
              <a:rPr lang="sr-Latn-RS" dirty="0">
                <a:hlinkClick r:id="rId5"/>
              </a:rPr>
              <a:t>https://ci-sdz.hr/nove_tehnologije/</a:t>
            </a:r>
            <a:r>
              <a:rPr lang="sr-Latn-RS" dirty="0"/>
              <a:t>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sr-Latn-RS" dirty="0"/>
              <a:t>CIP - </a:t>
            </a:r>
            <a:r>
              <a:rPr lang="sr-Latn-RS" dirty="0">
                <a:hlinkClick r:id="rId6"/>
              </a:rPr>
              <a:t>https://ci-sdz.hr/prirodoslovlje/</a:t>
            </a:r>
            <a:r>
              <a:rPr lang="sr-Latn-RS" dirty="0"/>
              <a:t> </a:t>
            </a:r>
            <a:endParaRPr lang="hr-HR" sz="20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r-HR" sz="2000" dirty="0"/>
              <a:t>Unijeti link na stranicu škole: </a:t>
            </a:r>
            <a:r>
              <a:rPr lang="hr-HR" sz="2000" dirty="0">
                <a:hlinkClick r:id="rId7"/>
              </a:rPr>
              <a:t>https://ci-sdz.hr/</a:t>
            </a:r>
            <a:r>
              <a:rPr lang="hr-HR" sz="2000" dirty="0"/>
              <a:t>  (logo)</a:t>
            </a:r>
          </a:p>
          <a:p>
            <a:pPr lvl="3">
              <a:buFont typeface="Arial" panose="020B0604020202020204" pitchFamily="34" charset="0"/>
              <a:buChar char="•"/>
            </a:pPr>
            <a:endParaRPr lang="hr-HR" sz="1800" dirty="0"/>
          </a:p>
          <a:p>
            <a:pPr marL="514350" indent="-514350">
              <a:buFont typeface="+mj-lt"/>
              <a:buAutoNum type="arabicPeriod"/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2FA392-AACB-EA45-95F8-FDFAE97DB1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5489" y="4861876"/>
            <a:ext cx="1195505" cy="18420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530BFB-8727-224D-8653-B212518D4EC6}"/>
              </a:ext>
            </a:extLst>
          </p:cNvPr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80" y="78454"/>
            <a:ext cx="2278320" cy="10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031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9C3F8-CEA8-E24B-B574-B92E1AAB8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Školska godina 2018./19.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AF0BA-E920-B644-83AB-724D19D5A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800" dirty="0"/>
              <a:t>Programi </a:t>
            </a:r>
            <a:r>
              <a:rPr lang="hr-HR" sz="1800" b="1" dirty="0"/>
              <a:t>CIM, CII, CINT, CIP</a:t>
            </a:r>
          </a:p>
          <a:p>
            <a:pPr marL="0" indent="0">
              <a:buNone/>
            </a:pPr>
            <a:endParaRPr lang="hr-HR" sz="1800" dirty="0"/>
          </a:p>
          <a:p>
            <a:r>
              <a:rPr lang="hr-HR" sz="1800" dirty="0"/>
              <a:t>Program „</a:t>
            </a:r>
            <a:r>
              <a:rPr lang="hr-HR" sz="1800" b="1" dirty="0"/>
              <a:t>Nastavnik za nastavnika</a:t>
            </a:r>
            <a:r>
              <a:rPr lang="hr-HR" sz="1800" dirty="0"/>
              <a:t>“ - prijedlog edukacija odgojno obrazovnih djelatnika </a:t>
            </a:r>
          </a:p>
          <a:p>
            <a:endParaRPr lang="hr-HR" sz="1800" dirty="0"/>
          </a:p>
          <a:p>
            <a:r>
              <a:rPr lang="hr-HR" sz="1800" dirty="0"/>
              <a:t>Program „</a:t>
            </a:r>
            <a:r>
              <a:rPr lang="hr-HR" sz="1800" b="1" dirty="0"/>
              <a:t>Škola za školu</a:t>
            </a:r>
            <a:r>
              <a:rPr lang="hr-HR" sz="1800" dirty="0"/>
              <a:t>“ - prijedlog edukacija odgojno obrazovnih djelatnika </a:t>
            </a:r>
          </a:p>
          <a:p>
            <a:pPr marL="0" indent="0">
              <a:buNone/>
            </a:pPr>
            <a:endParaRPr lang="hr-HR" sz="1800" dirty="0"/>
          </a:p>
          <a:p>
            <a:r>
              <a:rPr lang="hr-HR" sz="1800" dirty="0"/>
              <a:t>Konferencije: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800" b="1" dirty="0"/>
              <a:t>„Izazovi u radu s darovitom djecom i mladima“</a:t>
            </a:r>
            <a:r>
              <a:rPr lang="hr-HR" sz="1800" dirty="0"/>
              <a:t> – međunarodna konferencija (travanj, 2019.)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800" b="1" dirty="0"/>
              <a:t>„…od ideje do realizacije…“</a:t>
            </a:r>
            <a:r>
              <a:rPr lang="hr-HR" sz="1800" dirty="0"/>
              <a:t> – projektni dan SDŽ (</a:t>
            </a:r>
            <a:r>
              <a:rPr lang="hr-HR" sz="1800" dirty="0" err="1"/>
              <a:t>Erasmus</a:t>
            </a:r>
            <a:r>
              <a:rPr lang="hr-HR" sz="1800" dirty="0"/>
              <a:t>+) – SDŽ razina (svibanj, 2019.)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800" b="1" dirty="0"/>
              <a:t>„Postignuća u radu s potencijalno darovitom djecom“ </a:t>
            </a:r>
            <a:r>
              <a:rPr lang="hr-HR" sz="1800" dirty="0"/>
              <a:t>– nacionalna razina           (lipanj, 2019.)</a:t>
            </a:r>
          </a:p>
          <a:p>
            <a:pPr>
              <a:buFont typeface="Arial" panose="020B0604020202020204" pitchFamily="34" charset="0"/>
              <a:buChar char="•"/>
            </a:pPr>
            <a:endParaRPr lang="hr-HR" sz="1800" dirty="0"/>
          </a:p>
          <a:p>
            <a:pPr>
              <a:buFont typeface="Wingdings" pitchFamily="2" charset="2"/>
              <a:buChar char="Ø"/>
            </a:pPr>
            <a:r>
              <a:rPr lang="hr-HR" sz="1800" dirty="0"/>
              <a:t>Priprema za 2019/20.</a:t>
            </a:r>
          </a:p>
          <a:p>
            <a:endParaRPr lang="hr-HR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71135C-872B-B44D-8042-C6068376A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489" y="4861876"/>
            <a:ext cx="1195505" cy="18420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03F88D-E917-5F4E-8560-97971AC337A7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80" y="78454"/>
            <a:ext cx="2278320" cy="10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95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DAC0D8-6781-584D-A5C2-58A8F9E43428}"/>
              </a:ext>
            </a:extLst>
          </p:cNvPr>
          <p:cNvSpPr txBox="1">
            <a:spLocks/>
          </p:cNvSpPr>
          <p:nvPr/>
        </p:nvSpPr>
        <p:spPr>
          <a:xfrm>
            <a:off x="2038755" y="3097924"/>
            <a:ext cx="6858000" cy="990596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3200" b="0" i="0" u="none" strike="noStrike" kern="1200" cap="none" spc="0" baseline="0">
                <a:solidFill>
                  <a:srgbClr val="464653"/>
                </a:solidFill>
                <a:uFillTx/>
                <a:latin typeface="Bookman Old Style"/>
              </a:defRPr>
            </a:lvl1pPr>
          </a:lstStyle>
          <a:p>
            <a:r>
              <a:rPr lang="hr-HR" dirty="0"/>
              <a:t>Zahvaljujemo na pažnji!								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EFFEB9-AF02-FF41-836E-E75400668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071" y="4751039"/>
            <a:ext cx="1195505" cy="18420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9C1785-1F8F-D849-912C-54B0B5A5B7DD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85" y="294653"/>
            <a:ext cx="2278320" cy="10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41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2E156-1F5F-C849-8BF4-EE1714116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Zakonska podloga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48AED-2AC2-D246-8EFA-7033C1F1B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i="1" dirty="0"/>
              <a:t>ZOOOSŠ:</a:t>
            </a:r>
          </a:p>
          <a:p>
            <a:r>
              <a:rPr lang="hr-HR" i="1" dirty="0"/>
              <a:t>Članak 62. (1) Učenici s posebnim odgojno-obrazovnim potrebama su daroviti učenici i učenici s teškoćama.</a:t>
            </a:r>
          </a:p>
          <a:p>
            <a:r>
              <a:rPr lang="hr-HR" i="1" dirty="0"/>
              <a:t>Članak 63. (1) Škola provodi uočavanje, praćenje i poticanje darovitih učenika te im organizira dodatni rad prema njihovim sklonostima, sposobnostima i interesima</a:t>
            </a:r>
          </a:p>
          <a:p>
            <a:r>
              <a:rPr lang="hr-HR" i="1" dirty="0" err="1"/>
              <a:t>Čl</a:t>
            </a:r>
            <a:r>
              <a:rPr lang="hr-HR" i="1" dirty="0"/>
              <a:t> 64., 81, 99, 143 </a:t>
            </a:r>
          </a:p>
          <a:p>
            <a:r>
              <a:rPr lang="hr-HR" b="1" dirty="0"/>
              <a:t>Pravilnik o osnovnoškolskom odgoju i obrazovanju darovitih učenika</a:t>
            </a:r>
            <a:endParaRPr lang="hr-HR" dirty="0"/>
          </a:p>
          <a:p>
            <a:r>
              <a:rPr lang="hr-HR" b="1" dirty="0"/>
              <a:t>Pravilnik o srednjoškolskom obrazovanju darovitih učenika</a:t>
            </a:r>
            <a:endParaRPr lang="hr-HR" dirty="0"/>
          </a:p>
          <a:p>
            <a:pPr marL="0" indent="0">
              <a:buNone/>
            </a:pPr>
            <a:endParaRPr lang="hr-HR" i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62565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ED1BF-9C75-AB41-93AB-54EEC7736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Aktivnosti SDŽ u uspostavi CI SDŽ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C304A-47EF-474E-B5B0-1B52D19F1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196"/>
            <a:ext cx="8412480" cy="4937760"/>
          </a:xfrm>
        </p:spPr>
        <p:txBody>
          <a:bodyPr/>
          <a:lstStyle/>
          <a:p>
            <a:r>
              <a:rPr lang="hr-HR" dirty="0" err="1"/>
              <a:t>Šk</a:t>
            </a:r>
            <a:r>
              <a:rPr lang="hr-HR" dirty="0"/>
              <a:t> god 2016/17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800" dirty="0"/>
              <a:t>Uspostavljen CIM (214 učenika -5.r OŠ – 4. SŠ, 58 mentora)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800" dirty="0"/>
              <a:t>”Podrška osnivanju i radu centara izvrsnosti SDŽ” (ESF 2014-2020) </a:t>
            </a:r>
          </a:p>
          <a:p>
            <a:r>
              <a:rPr lang="hr-HR" dirty="0" err="1"/>
              <a:t>Šk</a:t>
            </a:r>
            <a:r>
              <a:rPr lang="hr-HR" dirty="0"/>
              <a:t> god 2017/18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800" dirty="0"/>
              <a:t>CIM (231 učenik - 5.r OŠ – 4. SŠ, 72 mentora)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800" dirty="0"/>
              <a:t>Uspostavljen CII (56 učenika - 7.r OŠ – 4. SŠ, 7 mentora)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800" dirty="0"/>
              <a:t>Uspostavljen CINT (40 učenika - 7.r OŠ – 4. SŠ, 7 mentora)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800" dirty="0"/>
              <a:t>Organizirane konferencije: „ Izazovi u radu s darovitom djecom i mladima” </a:t>
            </a:r>
            <a:r>
              <a:rPr lang="hr-HR" sz="1800" dirty="0">
                <a:hlinkClick r:id="rId2"/>
              </a:rPr>
              <a:t>https://ci-sdz.hr/konferencija/</a:t>
            </a:r>
            <a:r>
              <a:rPr lang="hr-HR" sz="1800" dirty="0"/>
              <a:t>  i „…od ideje do realizacije – projektni dan SDŽ – </a:t>
            </a:r>
            <a:r>
              <a:rPr lang="hr-HR" sz="1800" dirty="0" err="1"/>
              <a:t>Erasmus</a:t>
            </a:r>
            <a:r>
              <a:rPr lang="hr-HR" sz="1800" dirty="0"/>
              <a:t>+” </a:t>
            </a:r>
            <a:r>
              <a:rPr lang="hr-HR" sz="1800" dirty="0">
                <a:hlinkClick r:id="rId3"/>
              </a:rPr>
              <a:t>https://skole-sdz.hr/konferencija/od-ideje-do-realizacije/</a:t>
            </a:r>
            <a:r>
              <a:rPr lang="hr-HR" sz="1800" dirty="0"/>
              <a:t>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800" dirty="0"/>
              <a:t>Proveden program „Nastavnik za nastavnika” </a:t>
            </a:r>
            <a:r>
              <a:rPr lang="hr-HR" sz="1800" dirty="0">
                <a:hlinkClick r:id="rId4"/>
              </a:rPr>
              <a:t>https://ci-sdz.hr/edukacije/</a:t>
            </a:r>
            <a:r>
              <a:rPr lang="hr-HR" sz="1800" dirty="0"/>
              <a:t> 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31412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Sumarni podatci – šk. god. 2017./18.</a:t>
            </a:r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861538" cy="286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99592" y="42210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/>
              <a:t>Sudjelovale su:   </a:t>
            </a:r>
            <a:r>
              <a:rPr lang="hr-HR" b="1" dirty="0">
                <a:latin typeface="Calibri" panose="020F0502020204030204" pitchFamily="34" charset="0"/>
              </a:rPr>
              <a:t>Ukupno OŠ - 53</a:t>
            </a:r>
            <a:endParaRPr lang="hr-HR" dirty="0">
              <a:latin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</a:rPr>
              <a:t>                              Ukupno SŠ – 18</a:t>
            </a:r>
          </a:p>
          <a:p>
            <a:endParaRPr lang="hr-HR" dirty="0">
              <a:latin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</a:rPr>
              <a:t>                              Ukupno škola - 71</a:t>
            </a:r>
            <a:endParaRPr lang="hr-HR" dirty="0"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83F7A5-21F5-6142-ACA4-05857168F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443" y="4797277"/>
            <a:ext cx="1195505" cy="18420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654808-08E6-7A4B-9ECE-254524C6CACA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9" y="5244338"/>
            <a:ext cx="2278320" cy="10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60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1910219" y="2361961"/>
            <a:ext cx="6776581" cy="12025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Ustrojstvo Centra izvrsnosti </a:t>
            </a:r>
            <a:br>
              <a:rPr lang="hr-HR" sz="2800" b="1" dirty="0"/>
            </a:br>
            <a:r>
              <a:rPr lang="hr-HR" sz="2800" b="1" dirty="0"/>
              <a:t>u šk. god. 2018./2019.</a:t>
            </a:r>
            <a:endParaRPr lang="hr-HR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846223-77E8-4448-86F6-788A8DA6B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952" y="4783422"/>
            <a:ext cx="1195505" cy="18420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058D56-EAC3-E646-A8BA-55771776A07E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12" y="5230483"/>
            <a:ext cx="2278320" cy="10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52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571" y="352820"/>
            <a:ext cx="8229600" cy="990596"/>
          </a:xfrm>
        </p:spPr>
        <p:txBody>
          <a:bodyPr/>
          <a:lstStyle/>
          <a:p>
            <a:pPr lvl="0" algn="ctr"/>
            <a:r>
              <a:rPr lang="hr-HR" sz="2400" b="1" dirty="0"/>
              <a:t>PODRUČJA DJELOVANJA CI SDŽ </a:t>
            </a:r>
            <a:br>
              <a:rPr lang="hr-HR" sz="2400" b="1" dirty="0"/>
            </a:br>
            <a:r>
              <a:rPr lang="hr-HR" sz="2400" b="1" dirty="0"/>
              <a:t>U ŠKOLSKOJ GODINI 2018./19.</a:t>
            </a:r>
            <a:br>
              <a:rPr lang="hr-HR" sz="2400" b="1" dirty="0"/>
            </a:br>
            <a:endParaRPr lang="hr-HR" sz="2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91619724"/>
              </p:ext>
            </p:extLst>
          </p:nvPr>
        </p:nvGraphicFramePr>
        <p:xfrm>
          <a:off x="1046013" y="1343416"/>
          <a:ext cx="6406594" cy="4635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0A2F36C-3E9C-8544-B934-C9C456D98A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3716" y="4783422"/>
            <a:ext cx="1195505" cy="18420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3F1F05-829F-E041-AB06-205B0DD9A023}"/>
              </a:ext>
            </a:extLst>
          </p:cNvPr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11" y="107213"/>
            <a:ext cx="2278320" cy="10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44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dirty="0"/>
              <a:t>Jedna od zadaća CI je promovirati znanstveno stručnu suradnju             unutar SDŽ, države ali i na međunarodnoj razini. </a:t>
            </a:r>
          </a:p>
          <a:p>
            <a:r>
              <a:rPr lang="hr-HR" sz="2000" dirty="0"/>
              <a:t>Ustanove s kojima posebno surađujemo unutar našeg sustava: MZO, CARNet,  ASOO,  AOO, NCVVO.</a:t>
            </a:r>
          </a:p>
          <a:p>
            <a:pPr lvl="0"/>
            <a:r>
              <a:rPr lang="hr-HR" sz="2000" dirty="0"/>
              <a:t>MZO,  ASOO,  AOO: suradnja u izradi normativnih akata i provedbi znanstveno-stručnih konferencija</a:t>
            </a:r>
          </a:p>
          <a:p>
            <a:pPr lvl="0"/>
            <a:r>
              <a:rPr lang="hr-HR" sz="2000" dirty="0"/>
              <a:t>CARNet: suradnja u izradi informatičkog sustava rada i praćenja izvrsnih i potencijalno darovitih učenika i provedbi znanstveno-stručnih konferencija</a:t>
            </a:r>
          </a:p>
          <a:p>
            <a:pPr lvl="0"/>
            <a:r>
              <a:rPr lang="hr-HR" sz="2000" dirty="0"/>
              <a:t>NCVVO: suradnja u izradi sustava identifikacije i praćenja razvoja izvrsnih i potencijalno darovitih učenika te evaluacija programa te provedba znanstveno-stručnih konferencija</a:t>
            </a:r>
          </a:p>
          <a:p>
            <a:pPr lvl="0"/>
            <a:r>
              <a:rPr lang="hr-HR" sz="2000" dirty="0"/>
              <a:t>Ministarstvo obrazovanja Države Izrael, Odjel za rad s izvrsnom i darovitom djecom i mladima: suradnja u razvoju projekata i programa, vanjska evaluacija programa te suradnja u provedbi znanstveno-stručnih konferencija</a:t>
            </a:r>
          </a:p>
          <a:p>
            <a:endParaRPr lang="hr-HR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ECD24-A49C-704A-BE65-2D7E3E349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967" y="75131"/>
            <a:ext cx="1195505" cy="18420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7DBA20-B023-294C-8EB5-C8A0019803EE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56" y="75131"/>
            <a:ext cx="2278320" cy="10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35506"/>
      </p:ext>
    </p:extLst>
  </p:cSld>
  <p:clrMapOvr>
    <a:masterClrMapping/>
  </p:clrMapOvr>
</p:sld>
</file>

<file path=ppt/theme/theme1.xml><?xml version="1.0" encoding="utf-8"?>
<a:theme xmlns:a="http://schemas.openxmlformats.org/drawingml/2006/main" name="Orig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2573</TotalTime>
  <Words>1650</Words>
  <Application>Microsoft Office PowerPoint</Application>
  <PresentationFormat>Prikaz na zaslonu (4:3)</PresentationFormat>
  <Paragraphs>297</Paragraphs>
  <Slides>34</Slides>
  <Notes>6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34</vt:i4>
      </vt:variant>
    </vt:vector>
  </HeadingPairs>
  <TitlesOfParts>
    <vt:vector size="42" baseType="lpstr">
      <vt:lpstr>Arial</vt:lpstr>
      <vt:lpstr>Bookman Old Style</vt:lpstr>
      <vt:lpstr>Calibri</vt:lpstr>
      <vt:lpstr>Courier New</vt:lpstr>
      <vt:lpstr>Gill Sans MT</vt:lpstr>
      <vt:lpstr>Wingdings</vt:lpstr>
      <vt:lpstr>Wingdings 3</vt:lpstr>
      <vt:lpstr>Origin</vt:lpstr>
      <vt:lpstr>Centar izvrsnosti  Splitsko-dalmatinske županije šk. god. 2018./2019.</vt:lpstr>
      <vt:lpstr>Redovno obrazovanje i daroviti učenici</vt:lpstr>
      <vt:lpstr>Jedna od definicija izvrsnost/darovitost</vt:lpstr>
      <vt:lpstr>Zakonska podloga</vt:lpstr>
      <vt:lpstr>Aktivnosti SDŽ u uspostavi CI SDŽ</vt:lpstr>
      <vt:lpstr>Sumarni podatci – šk. god. 2017./18.</vt:lpstr>
      <vt:lpstr>PowerPoint prezentacija</vt:lpstr>
      <vt:lpstr>PODRUČJA DJELOVANJA CI SDŽ  U ŠKOLSKOJ GODINI 2018./19. </vt:lpstr>
      <vt:lpstr>PowerPoint prezentacija</vt:lpstr>
      <vt:lpstr>Nastavnik za nastavnika</vt:lpstr>
      <vt:lpstr>Škola za školu </vt:lpstr>
      <vt:lpstr>Prijedlog konferencija  u šk. god. 2018./19.: </vt:lpstr>
      <vt:lpstr>PowerPoint prezentacija</vt:lpstr>
      <vt:lpstr>Programi - pregled</vt:lpstr>
      <vt:lpstr>Programi – više informacija </vt:lpstr>
      <vt:lpstr>PowerPoint prezentacija</vt:lpstr>
      <vt:lpstr>Javni poziv </vt:lpstr>
      <vt:lpstr>Javni poziv </vt:lpstr>
      <vt:lpstr>PowerPoint prezentacija</vt:lpstr>
      <vt:lpstr>Kalendar rada u šk.god. 2018./2019.</vt:lpstr>
      <vt:lpstr>PowerPoint prezentacija</vt:lpstr>
      <vt:lpstr>PowerPoint prezentacija</vt:lpstr>
      <vt:lpstr>PowerPoint prezentacija</vt:lpstr>
      <vt:lpstr>Dokumenti</vt:lpstr>
      <vt:lpstr>Hodogram identifikacije</vt:lpstr>
      <vt:lpstr>PowerPoint prezentacija</vt:lpstr>
      <vt:lpstr>Privola za prikupljanje i obradu podataka </vt:lpstr>
      <vt:lpstr>PowerPoint prezentacija</vt:lpstr>
      <vt:lpstr>Prijedlog Smjernica o radu s potencijalno darovitim učenicima </vt:lpstr>
      <vt:lpstr>Prijedlog Plana rada Stručnog tima za potencijalno darovite učenike </vt:lpstr>
      <vt:lpstr>PowerPoint prezentacija</vt:lpstr>
      <vt:lpstr>Umjesto zaključka:</vt:lpstr>
      <vt:lpstr>Školska godina 2018./19.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Centar izvrsnosti iz matematike  Splitsko-dalmatinske županije</dc:title>
  <dc:creator>Nives Baranović</dc:creator>
  <cp:lastModifiedBy>Windows User</cp:lastModifiedBy>
  <cp:revision>60</cp:revision>
  <dcterms:created xsi:type="dcterms:W3CDTF">2017-07-13T20:53:35Z</dcterms:created>
  <dcterms:modified xsi:type="dcterms:W3CDTF">2019-01-31T16:48:20Z</dcterms:modified>
</cp:coreProperties>
</file>